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60.jpg" ContentType="image/gif"/>
  <Override PartName="/ppt/media/image62.jpg"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70" r:id="rId4"/>
    <p:sldId id="277" r:id="rId5"/>
    <p:sldId id="271" r:id="rId6"/>
    <p:sldId id="287" r:id="rId7"/>
    <p:sldId id="274" r:id="rId8"/>
    <p:sldId id="278" r:id="rId9"/>
    <p:sldId id="273" r:id="rId10"/>
    <p:sldId id="290" r:id="rId11"/>
    <p:sldId id="280" r:id="rId12"/>
    <p:sldId id="291" r:id="rId13"/>
    <p:sldId id="281" r:id="rId14"/>
    <p:sldId id="282" r:id="rId15"/>
    <p:sldId id="268" r:id="rId16"/>
    <p:sldId id="257" r:id="rId17"/>
    <p:sldId id="258" r:id="rId18"/>
    <p:sldId id="259" r:id="rId19"/>
    <p:sldId id="260" r:id="rId20"/>
    <p:sldId id="261" r:id="rId21"/>
    <p:sldId id="262" r:id="rId22"/>
    <p:sldId id="263" r:id="rId23"/>
    <p:sldId id="292" r:id="rId24"/>
    <p:sldId id="276" r:id="rId25"/>
    <p:sldId id="275" r:id="rId26"/>
    <p:sldId id="288" r:id="rId27"/>
    <p:sldId id="293" r:id="rId28"/>
    <p:sldId id="294" r:id="rId29"/>
    <p:sldId id="295" r:id="rId30"/>
    <p:sldId id="265"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05D9"/>
    <a:srgbClr val="FFF26B"/>
    <a:srgbClr val="C1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49" autoAdjust="0"/>
  </p:normalViewPr>
  <p:slideViewPr>
    <p:cSldViewPr snapToGrid="0">
      <p:cViewPr varScale="1">
        <p:scale>
          <a:sx n="73" d="100"/>
          <a:sy n="73"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99303FA-5FF2-4670-B963-38D3C55C9AC2}" type="datetimeFigureOut">
              <a:rPr lang="zh-CN" altLang="en-US" smtClean="0"/>
              <a:t>2023/9/24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2382026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99303FA-5FF2-4670-B963-38D3C55C9AC2}" type="datetimeFigureOut">
              <a:rPr lang="zh-CN" altLang="en-US" smtClean="0"/>
              <a:t>2023/9/24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1122252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99303FA-5FF2-4670-B963-38D3C55C9AC2}" type="datetimeFigureOut">
              <a:rPr lang="zh-CN" altLang="en-US" smtClean="0"/>
              <a:t>2023/9/24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4017422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99303FA-5FF2-4670-B963-38D3C55C9AC2}" type="datetimeFigureOut">
              <a:rPr lang="zh-CN" altLang="en-US" smtClean="0"/>
              <a:t>2023/9/24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3713971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99303FA-5FF2-4670-B963-38D3C55C9AC2}" type="datetimeFigureOut">
              <a:rPr lang="zh-CN" altLang="en-US" smtClean="0"/>
              <a:t>2023/9/24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2816748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99303FA-5FF2-4670-B963-38D3C55C9AC2}" type="datetimeFigureOut">
              <a:rPr lang="zh-CN" altLang="en-US" smtClean="0"/>
              <a:t>2023/9/24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1438305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99303FA-5FF2-4670-B963-38D3C55C9AC2}" type="datetimeFigureOut">
              <a:rPr lang="zh-CN" altLang="en-US" smtClean="0"/>
              <a:t>2023/9/24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1959361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99303FA-5FF2-4670-B963-38D3C55C9AC2}" type="datetimeFigureOut">
              <a:rPr lang="zh-CN" altLang="en-US" smtClean="0"/>
              <a:t>2023/9/24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4251300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303FA-5FF2-4670-B963-38D3C55C9AC2}" type="datetimeFigureOut">
              <a:rPr lang="zh-CN" altLang="en-US" smtClean="0"/>
              <a:t>2023/9/24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2718157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99303FA-5FF2-4670-B963-38D3C55C9AC2}" type="datetimeFigureOut">
              <a:rPr lang="zh-CN" altLang="en-US" smtClean="0"/>
              <a:t>2023/9/24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956773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99303FA-5FF2-4670-B963-38D3C55C9AC2}" type="datetimeFigureOut">
              <a:rPr lang="zh-CN" altLang="en-US" smtClean="0"/>
              <a:t>2023/9/24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491662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303FA-5FF2-4670-B963-38D3C55C9AC2}" type="datetimeFigureOut">
              <a:rPr lang="zh-CN" altLang="en-US" smtClean="0"/>
              <a:t>2023/9/24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18BB9F-6147-4AA8-A4EB-CF76FBD0CD19}" type="slidenum">
              <a:rPr lang="zh-CN" altLang="en-US" smtClean="0"/>
              <a:t>‹#›</a:t>
            </a:fld>
            <a:endParaRPr lang="zh-CN" altLang="en-US"/>
          </a:p>
        </p:txBody>
      </p:sp>
    </p:spTree>
    <p:extLst>
      <p:ext uri="{BB962C8B-B14F-4D97-AF65-F5344CB8AC3E}">
        <p14:creationId xmlns:p14="http://schemas.microsoft.com/office/powerpoint/2010/main" val="2391850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jpe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23.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061102"/>
            <a:ext cx="7772400" cy="2986743"/>
          </a:xfrm>
        </p:spPr>
        <p:txBody>
          <a:bodyPr>
            <a:normAutofit/>
          </a:bodyPr>
          <a:lstStyle/>
          <a:p>
            <a:pPr>
              <a:spcAft>
                <a:spcPts val="3000"/>
              </a:spcAft>
            </a:pPr>
            <a:r>
              <a:rPr lang="zh-CN" altLang="en-US" sz="4900" dirty="0">
                <a:latin typeface="楷体" panose="02010609060101010101" pitchFamily="49" charset="-122"/>
                <a:ea typeface="楷体" panose="02010609060101010101" pitchFamily="49" charset="-122"/>
              </a:rPr>
              <a:t>基础实验部分</a:t>
            </a:r>
            <a:br>
              <a:rPr lang="en-US" altLang="zh-CN" sz="4900" dirty="0">
                <a:latin typeface="楷体" panose="02010609060101010101" pitchFamily="49" charset="-122"/>
                <a:ea typeface="楷体" panose="02010609060101010101" pitchFamily="49" charset="-122"/>
              </a:rPr>
            </a:br>
            <a:br>
              <a:rPr lang="en-US" altLang="zh-CN" sz="3600" dirty="0"/>
            </a:br>
            <a:r>
              <a:rPr lang="zh-CN" altLang="en-US" sz="8800" dirty="0">
                <a:latin typeface="黑体" panose="02010609060101010101" pitchFamily="49" charset="-122"/>
                <a:ea typeface="黑体" panose="02010609060101010101" pitchFamily="49" charset="-122"/>
              </a:rPr>
              <a:t>简单电学实验</a:t>
            </a:r>
          </a:p>
        </p:txBody>
      </p:sp>
      <p:sp>
        <p:nvSpPr>
          <p:cNvPr id="4" name="矩形 3"/>
          <p:cNvSpPr/>
          <p:nvPr/>
        </p:nvSpPr>
        <p:spPr>
          <a:xfrm>
            <a:off x="0" y="0"/>
            <a:ext cx="1620957" cy="523220"/>
          </a:xfrm>
          <a:prstGeom prst="rect">
            <a:avLst/>
          </a:prstGeom>
        </p:spPr>
        <p:txBody>
          <a:bodyPr wrap="none">
            <a:spAutoFit/>
          </a:bodyPr>
          <a:lstStyle/>
          <a:p>
            <a:r>
              <a:rPr lang="zh-CN" altLang="en-US" sz="2800" b="1" dirty="0"/>
              <a:t>实验指南</a:t>
            </a:r>
          </a:p>
        </p:txBody>
      </p:sp>
      <p:sp>
        <p:nvSpPr>
          <p:cNvPr id="3" name="文本框 2">
            <a:extLst>
              <a:ext uri="{FF2B5EF4-FFF2-40B4-BE49-F238E27FC236}">
                <a16:creationId xmlns:a16="http://schemas.microsoft.com/office/drawing/2014/main" id="{AFF219E2-6511-F740-E291-5F510FC360A4}"/>
              </a:ext>
            </a:extLst>
          </p:cNvPr>
          <p:cNvSpPr txBox="1"/>
          <p:nvPr/>
        </p:nvSpPr>
        <p:spPr>
          <a:xfrm>
            <a:off x="41351" y="5990897"/>
            <a:ext cx="6011917" cy="523220"/>
          </a:xfrm>
          <a:prstGeom prst="rect">
            <a:avLst/>
          </a:prstGeom>
          <a:noFill/>
        </p:spPr>
        <p:txBody>
          <a:bodyPr wrap="square" rtlCol="0">
            <a:spAutoFit/>
          </a:bodyPr>
          <a:lstStyle/>
          <a:p>
            <a:pPr algn="ctr"/>
            <a:r>
              <a:rPr lang="zh-CN" altLang="en-US" sz="2800" dirty="0">
                <a:solidFill>
                  <a:srgbClr val="FF0000"/>
                </a:solidFill>
              </a:rPr>
              <a:t>！！！转接线的插针不要掰！！！</a:t>
            </a:r>
          </a:p>
        </p:txBody>
      </p:sp>
      <p:pic>
        <p:nvPicPr>
          <p:cNvPr id="5" name="图片 4">
            <a:extLst>
              <a:ext uri="{FF2B5EF4-FFF2-40B4-BE49-F238E27FC236}">
                <a16:creationId xmlns:a16="http://schemas.microsoft.com/office/drawing/2014/main" id="{B513F566-5A92-CB3D-81C6-87ACCF5839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993"/>
          <a:stretch/>
        </p:blipFill>
        <p:spPr>
          <a:xfrm>
            <a:off x="5969185" y="4275666"/>
            <a:ext cx="3133464" cy="2582334"/>
          </a:xfrm>
          <a:prstGeom prst="rect">
            <a:avLst/>
          </a:prstGeom>
        </p:spPr>
      </p:pic>
    </p:spTree>
    <p:extLst>
      <p:ext uri="{BB962C8B-B14F-4D97-AF65-F5344CB8AC3E}">
        <p14:creationId xmlns:p14="http://schemas.microsoft.com/office/powerpoint/2010/main" val="2537482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86213" y="5411639"/>
            <a:ext cx="3170489" cy="77537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自动量程万用表</a:t>
            </a:r>
            <a:endParaRPr lang="en-US" altLang="zh-CN" dirty="0">
              <a:solidFill>
                <a:schemeClr val="tx1"/>
              </a:solidFill>
            </a:endParaRPr>
          </a:p>
        </p:txBody>
      </p:sp>
      <p:grpSp>
        <p:nvGrpSpPr>
          <p:cNvPr id="20" name="组合 19"/>
          <p:cNvGrpSpPr/>
          <p:nvPr/>
        </p:nvGrpSpPr>
        <p:grpSpPr>
          <a:xfrm>
            <a:off x="355184" y="1125305"/>
            <a:ext cx="3483422" cy="4286334"/>
            <a:chOff x="850841" y="1125305"/>
            <a:chExt cx="3483422" cy="4286334"/>
          </a:xfrm>
        </p:grpSpPr>
        <p:pic>
          <p:nvPicPr>
            <p:cNvPr id="6" name="图片 5"/>
            <p:cNvPicPr>
              <a:picLocks noChangeAspect="1"/>
            </p:cNvPicPr>
            <p:nvPr/>
          </p:nvPicPr>
          <p:blipFill>
            <a:blip r:embed="rId2"/>
            <a:stretch>
              <a:fillRect/>
            </a:stretch>
          </p:blipFill>
          <p:spPr>
            <a:xfrm>
              <a:off x="850841" y="1125305"/>
              <a:ext cx="2977675" cy="4286334"/>
            </a:xfrm>
            <a:prstGeom prst="rect">
              <a:avLst/>
            </a:prstGeom>
          </p:spPr>
        </p:pic>
        <p:sp>
          <p:nvSpPr>
            <p:cNvPr id="8" name="圆角矩形 7"/>
            <p:cNvSpPr/>
            <p:nvPr/>
          </p:nvSpPr>
          <p:spPr>
            <a:xfrm>
              <a:off x="2371457" y="4363703"/>
              <a:ext cx="903143" cy="40317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电压</a:t>
              </a:r>
              <a:r>
                <a:rPr lang="en-US" altLang="zh-CN" sz="1200" b="1" dirty="0">
                  <a:solidFill>
                    <a:srgbClr val="FF0000"/>
                  </a:solidFill>
                </a:rPr>
                <a:t>/</a:t>
              </a:r>
              <a:r>
                <a:rPr lang="zh-CN" altLang="en-US" sz="1200" b="1" dirty="0">
                  <a:solidFill>
                    <a:srgbClr val="FF0000"/>
                  </a:solidFill>
                </a:rPr>
                <a:t>电阻</a:t>
              </a:r>
              <a:endParaRPr lang="en-US" altLang="zh-CN" sz="1200" b="1" dirty="0">
                <a:solidFill>
                  <a:srgbClr val="FF0000"/>
                </a:solidFill>
              </a:endParaRPr>
            </a:p>
            <a:p>
              <a:pPr algn="ctr"/>
              <a:endParaRPr lang="zh-CN" altLang="en-US" sz="1200" b="1" dirty="0">
                <a:solidFill>
                  <a:srgbClr val="FF0000"/>
                </a:solidFill>
              </a:endParaRPr>
            </a:p>
          </p:txBody>
        </p:sp>
        <p:sp>
          <p:nvSpPr>
            <p:cNvPr id="9" name="圆角矩形 8"/>
            <p:cNvSpPr/>
            <p:nvPr/>
          </p:nvSpPr>
          <p:spPr>
            <a:xfrm>
              <a:off x="1937491" y="4521799"/>
              <a:ext cx="803305" cy="46039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rgbClr val="FF0000"/>
                </a:solidFill>
              </a:endParaRPr>
            </a:p>
            <a:p>
              <a:pPr algn="ctr"/>
              <a:r>
                <a:rPr lang="zh-CN" altLang="en-US" b="1" dirty="0">
                  <a:solidFill>
                    <a:srgbClr val="FF0000"/>
                  </a:solidFill>
                </a:rPr>
                <a:t>电流</a:t>
              </a:r>
            </a:p>
          </p:txBody>
        </p:sp>
        <p:sp>
          <p:nvSpPr>
            <p:cNvPr id="10" name="圆角矩形 9"/>
            <p:cNvSpPr/>
            <p:nvPr/>
          </p:nvSpPr>
          <p:spPr>
            <a:xfrm>
              <a:off x="2008262" y="2883911"/>
              <a:ext cx="538385" cy="384561"/>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rgbClr val="FF0000"/>
                </a:solidFill>
              </a:endParaRPr>
            </a:p>
          </p:txBody>
        </p:sp>
        <p:sp>
          <p:nvSpPr>
            <p:cNvPr id="11" name="圆角矩形 10"/>
            <p:cNvSpPr/>
            <p:nvPr/>
          </p:nvSpPr>
          <p:spPr>
            <a:xfrm>
              <a:off x="2773109" y="2691630"/>
              <a:ext cx="401653" cy="265215"/>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rgbClr val="FF0000"/>
                </a:solidFill>
              </a:endParaRPr>
            </a:p>
          </p:txBody>
        </p:sp>
        <p:cxnSp>
          <p:nvCxnSpPr>
            <p:cNvPr id="13" name="直接连接符 12"/>
            <p:cNvCxnSpPr>
              <a:endCxn id="11" idx="1"/>
            </p:cNvCxnSpPr>
            <p:nvPr/>
          </p:nvCxnSpPr>
          <p:spPr>
            <a:xfrm flipV="1">
              <a:off x="2546647" y="2824238"/>
              <a:ext cx="226462" cy="243702"/>
            </a:xfrm>
            <a:prstGeom prst="lin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16" name="圆角矩形 15"/>
            <p:cNvSpPr/>
            <p:nvPr/>
          </p:nvSpPr>
          <p:spPr>
            <a:xfrm>
              <a:off x="3396021" y="1969528"/>
              <a:ext cx="938242" cy="648263"/>
            </a:xfrm>
            <a:prstGeom prst="round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EA821D"/>
                  </a:solidFill>
                </a:rPr>
                <a:t>功能切换</a:t>
              </a:r>
              <a:r>
                <a:rPr lang="en-US" altLang="zh-CN" sz="1400" dirty="0">
                  <a:solidFill>
                    <a:srgbClr val="EA821D"/>
                  </a:solidFill>
                </a:rPr>
                <a:t>/shift</a:t>
              </a:r>
              <a:r>
                <a:rPr lang="zh-CN" altLang="en-US" sz="1400" dirty="0">
                  <a:solidFill>
                    <a:srgbClr val="EA821D"/>
                  </a:solidFill>
                </a:rPr>
                <a:t>键</a:t>
              </a:r>
            </a:p>
          </p:txBody>
        </p:sp>
        <p:cxnSp>
          <p:nvCxnSpPr>
            <p:cNvPr id="17" name="直接连接符 16"/>
            <p:cNvCxnSpPr>
              <a:endCxn id="16" idx="1"/>
            </p:cNvCxnSpPr>
            <p:nvPr/>
          </p:nvCxnSpPr>
          <p:spPr>
            <a:xfrm flipV="1">
              <a:off x="3174762" y="2293660"/>
              <a:ext cx="221259" cy="530580"/>
            </a:xfrm>
            <a:prstGeom prst="line">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矩形 18"/>
          <p:cNvSpPr/>
          <p:nvPr/>
        </p:nvSpPr>
        <p:spPr>
          <a:xfrm>
            <a:off x="5589067" y="5405244"/>
            <a:ext cx="2717563" cy="77537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不能自动切换量程的万用表，但是价格实惠</a:t>
            </a:r>
            <a:endParaRPr lang="en-US" altLang="zh-CN" dirty="0">
              <a:solidFill>
                <a:schemeClr val="tx1"/>
              </a:solidFill>
            </a:endParaRPr>
          </a:p>
        </p:txBody>
      </p:sp>
      <p:sp>
        <p:nvSpPr>
          <p:cNvPr id="23" name="标题 1"/>
          <p:cNvSpPr>
            <a:spLocks noGrp="1"/>
          </p:cNvSpPr>
          <p:nvPr>
            <p:ph type="title"/>
          </p:nvPr>
        </p:nvSpPr>
        <p:spPr>
          <a:xfrm>
            <a:off x="0" y="5259"/>
            <a:ext cx="7096763" cy="621812"/>
          </a:xfrm>
        </p:spPr>
        <p:txBody>
          <a:bodyPr vert="horz" lIns="91440" tIns="45720" rIns="91440" bIns="45720" rtlCol="0" anchor="ctr">
            <a:normAutofit/>
          </a:bodyPr>
          <a:lstStyle/>
          <a:p>
            <a:r>
              <a:rPr lang="zh-CN" altLang="en-US" sz="3200" dirty="0">
                <a:solidFill>
                  <a:srgbClr val="7030A0"/>
                </a:solidFill>
              </a:rPr>
              <a:t>附录</a:t>
            </a:r>
            <a:r>
              <a:rPr lang="en-US" altLang="zh-CN" sz="3200" dirty="0">
                <a:solidFill>
                  <a:srgbClr val="7030A0"/>
                </a:solidFill>
              </a:rPr>
              <a:t>.</a:t>
            </a:r>
            <a:r>
              <a:rPr lang="zh-CN" altLang="en-US" sz="3200" dirty="0">
                <a:solidFill>
                  <a:srgbClr val="7030A0"/>
                </a:solidFill>
              </a:rPr>
              <a:t>万用表的使用</a:t>
            </a:r>
          </a:p>
        </p:txBody>
      </p:sp>
      <p:cxnSp>
        <p:nvCxnSpPr>
          <p:cNvPr id="24" name="直接连接符 23"/>
          <p:cNvCxnSpPr/>
          <p:nvPr/>
        </p:nvCxnSpPr>
        <p:spPr>
          <a:xfrm>
            <a:off x="0" y="621164"/>
            <a:ext cx="914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362761" y="924755"/>
            <a:ext cx="2093862" cy="1015663"/>
          </a:xfrm>
          <a:prstGeom prst="rect">
            <a:avLst/>
          </a:prstGeom>
          <a:noFill/>
        </p:spPr>
        <p:txBody>
          <a:bodyPr wrap="square" rtlCol="0">
            <a:spAutoFit/>
          </a:bodyPr>
          <a:lstStyle/>
          <a:p>
            <a:r>
              <a:rPr lang="zh-CN" altLang="en-US" sz="1000" dirty="0">
                <a:solidFill>
                  <a:srgbClr val="0070C0"/>
                </a:solidFill>
              </a:rPr>
              <a:t>万用表是电子制作、维修等的重要工具，也是本实验的重要工具。</a:t>
            </a:r>
            <a:endParaRPr lang="en-US" altLang="zh-CN" sz="1000" dirty="0">
              <a:solidFill>
                <a:srgbClr val="0070C0"/>
              </a:solidFill>
            </a:endParaRPr>
          </a:p>
          <a:p>
            <a:r>
              <a:rPr lang="zh-CN" altLang="en-US" sz="1000" dirty="0">
                <a:solidFill>
                  <a:srgbClr val="0070C0"/>
                </a:solidFill>
              </a:rPr>
              <a:t>使用中注意要选择不同的功能档位，电笔接到正确的孔，并遵循“红</a:t>
            </a:r>
            <a:r>
              <a:rPr lang="en-US" altLang="zh-CN" sz="1000" dirty="0">
                <a:solidFill>
                  <a:srgbClr val="0070C0"/>
                </a:solidFill>
              </a:rPr>
              <a:t>+</a:t>
            </a:r>
            <a:r>
              <a:rPr lang="zh-CN" altLang="en-US" sz="1000" dirty="0">
                <a:solidFill>
                  <a:srgbClr val="0070C0"/>
                </a:solidFill>
              </a:rPr>
              <a:t>黑</a:t>
            </a:r>
            <a:r>
              <a:rPr lang="en-US" altLang="zh-CN" sz="1000" dirty="0">
                <a:solidFill>
                  <a:srgbClr val="0070C0"/>
                </a:solidFill>
              </a:rPr>
              <a:t>-</a:t>
            </a:r>
            <a:r>
              <a:rPr lang="zh-CN" altLang="en-US" sz="1000" dirty="0">
                <a:solidFill>
                  <a:srgbClr val="0070C0"/>
                </a:solidFill>
              </a:rPr>
              <a:t>”的习惯，观察显示屏的功能、档位标志和示数单位。</a:t>
            </a:r>
          </a:p>
        </p:txBody>
      </p:sp>
      <p:sp>
        <p:nvSpPr>
          <p:cNvPr id="22" name="文本框 21"/>
          <p:cNvSpPr txBox="1"/>
          <p:nvPr/>
        </p:nvSpPr>
        <p:spPr>
          <a:xfrm>
            <a:off x="3809021" y="1995129"/>
            <a:ext cx="2093862" cy="707886"/>
          </a:xfrm>
          <a:prstGeom prst="rect">
            <a:avLst/>
          </a:prstGeom>
          <a:noFill/>
        </p:spPr>
        <p:txBody>
          <a:bodyPr wrap="square" rtlCol="0">
            <a:spAutoFit/>
          </a:bodyPr>
          <a:lstStyle/>
          <a:p>
            <a:r>
              <a:rPr lang="zh-CN" altLang="en-US" sz="1000" dirty="0">
                <a:solidFill>
                  <a:srgbClr val="0070C0"/>
                </a:solidFill>
              </a:rPr>
              <a:t>档位包括：旋钮调节</a:t>
            </a:r>
            <a:endParaRPr lang="en-US" altLang="zh-CN" sz="1000" dirty="0">
              <a:solidFill>
                <a:srgbClr val="0070C0"/>
              </a:solidFill>
            </a:endParaRPr>
          </a:p>
          <a:p>
            <a:r>
              <a:rPr lang="zh-CN" altLang="en-US" sz="1000" dirty="0">
                <a:solidFill>
                  <a:srgbClr val="0070C0"/>
                </a:solidFill>
              </a:rPr>
              <a:t>上档调节（按黄按钮）、</a:t>
            </a:r>
            <a:endParaRPr lang="en-US" altLang="zh-CN" sz="1000" dirty="0">
              <a:solidFill>
                <a:srgbClr val="0070C0"/>
              </a:solidFill>
            </a:endParaRPr>
          </a:p>
          <a:p>
            <a:r>
              <a:rPr lang="zh-CN" altLang="en-US" sz="1000" dirty="0">
                <a:solidFill>
                  <a:srgbClr val="0070C0"/>
                </a:solidFill>
              </a:rPr>
              <a:t>量程调节（按</a:t>
            </a:r>
            <a:r>
              <a:rPr lang="en-US" altLang="zh-CN" sz="1000" dirty="0">
                <a:solidFill>
                  <a:srgbClr val="0070C0"/>
                </a:solidFill>
              </a:rPr>
              <a:t>range</a:t>
            </a:r>
            <a:r>
              <a:rPr lang="zh-CN" altLang="en-US" sz="1000" dirty="0">
                <a:solidFill>
                  <a:srgbClr val="0070C0"/>
                </a:solidFill>
              </a:rPr>
              <a:t>切换</a:t>
            </a:r>
            <a:r>
              <a:rPr lang="en-US" altLang="zh-CN" sz="1000" dirty="0">
                <a:solidFill>
                  <a:srgbClr val="0070C0"/>
                </a:solidFill>
              </a:rPr>
              <a:t>auto</a:t>
            </a:r>
            <a:r>
              <a:rPr lang="zh-CN" altLang="en-US" sz="1000" dirty="0">
                <a:solidFill>
                  <a:srgbClr val="0070C0"/>
                </a:solidFill>
              </a:rPr>
              <a:t>或手动模式、手动量程）</a:t>
            </a:r>
          </a:p>
        </p:txBody>
      </p:sp>
      <p:pic>
        <p:nvPicPr>
          <p:cNvPr id="21" name="图片 20">
            <a:extLst>
              <a:ext uri="{FF2B5EF4-FFF2-40B4-BE49-F238E27FC236}">
                <a16:creationId xmlns:a16="http://schemas.microsoft.com/office/drawing/2014/main" id="{4088BBAE-AA3C-4BF0-A16F-C72A1D5175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472" t="4273" r="15667"/>
          <a:stretch/>
        </p:blipFill>
        <p:spPr>
          <a:xfrm rot="10800000">
            <a:off x="5716483" y="981905"/>
            <a:ext cx="2091135" cy="4072971"/>
          </a:xfrm>
          <a:prstGeom prst="rect">
            <a:avLst/>
          </a:prstGeom>
        </p:spPr>
      </p:pic>
      <p:grpSp>
        <p:nvGrpSpPr>
          <p:cNvPr id="35" name="组合 34"/>
          <p:cNvGrpSpPr/>
          <p:nvPr/>
        </p:nvGrpSpPr>
        <p:grpSpPr>
          <a:xfrm>
            <a:off x="3364560" y="4082834"/>
            <a:ext cx="1960532" cy="980234"/>
            <a:chOff x="3340449" y="3008018"/>
            <a:chExt cx="1960532" cy="980234"/>
          </a:xfrm>
        </p:grpSpPr>
        <p:pic>
          <p:nvPicPr>
            <p:cNvPr id="26" name="图片 25"/>
            <p:cNvPicPr>
              <a:picLocks noChangeAspect="1"/>
            </p:cNvPicPr>
            <p:nvPr/>
          </p:nvPicPr>
          <p:blipFill rotWithShape="1">
            <a:blip r:embed="rId4"/>
            <a:srcRect r="49648"/>
            <a:stretch/>
          </p:blipFill>
          <p:spPr>
            <a:xfrm>
              <a:off x="3359056" y="3042245"/>
              <a:ext cx="300925" cy="351044"/>
            </a:xfrm>
            <a:prstGeom prst="rect">
              <a:avLst/>
            </a:prstGeom>
          </p:spPr>
        </p:pic>
        <p:pic>
          <p:nvPicPr>
            <p:cNvPr id="28" name="图片 27"/>
            <p:cNvPicPr>
              <a:picLocks noChangeAspect="1"/>
            </p:cNvPicPr>
            <p:nvPr/>
          </p:nvPicPr>
          <p:blipFill rotWithShape="1">
            <a:blip r:embed="rId5"/>
            <a:srcRect l="3692" r="69650"/>
            <a:stretch/>
          </p:blipFill>
          <p:spPr>
            <a:xfrm>
              <a:off x="3340449" y="3407812"/>
              <a:ext cx="338137" cy="261008"/>
            </a:xfrm>
            <a:prstGeom prst="rect">
              <a:avLst/>
            </a:prstGeom>
          </p:spPr>
        </p:pic>
        <p:pic>
          <p:nvPicPr>
            <p:cNvPr id="29" name="图片 28"/>
            <p:cNvPicPr>
              <a:picLocks noChangeAspect="1"/>
            </p:cNvPicPr>
            <p:nvPr/>
          </p:nvPicPr>
          <p:blipFill>
            <a:blip r:embed="rId6"/>
            <a:stretch>
              <a:fillRect/>
            </a:stretch>
          </p:blipFill>
          <p:spPr>
            <a:xfrm>
              <a:off x="3430434" y="3673113"/>
              <a:ext cx="186333" cy="166079"/>
            </a:xfrm>
            <a:prstGeom prst="rect">
              <a:avLst/>
            </a:prstGeom>
          </p:spPr>
        </p:pic>
        <p:sp>
          <p:nvSpPr>
            <p:cNvPr id="30" name="文本框 29"/>
            <p:cNvSpPr txBox="1"/>
            <p:nvPr/>
          </p:nvSpPr>
          <p:spPr>
            <a:xfrm>
              <a:off x="3710481" y="3618920"/>
              <a:ext cx="1590500" cy="369332"/>
            </a:xfrm>
            <a:prstGeom prst="rect">
              <a:avLst/>
            </a:prstGeom>
            <a:noFill/>
          </p:spPr>
          <p:txBody>
            <a:bodyPr wrap="none" rtlCol="0">
              <a:spAutoFit/>
            </a:bodyPr>
            <a:lstStyle/>
            <a:p>
              <a:r>
                <a:rPr lang="zh-CN" altLang="en-US" sz="900" dirty="0"/>
                <a:t>交流或直流</a:t>
              </a:r>
              <a:endParaRPr lang="en-US" altLang="zh-CN" sz="900" dirty="0"/>
            </a:p>
            <a:p>
              <a:r>
                <a:rPr lang="zh-CN" altLang="en-US" sz="900" dirty="0"/>
                <a:t>（需要用</a:t>
              </a:r>
              <a:r>
                <a:rPr lang="en-US" altLang="zh-CN" sz="900" dirty="0"/>
                <a:t>shift/</a:t>
              </a:r>
              <a:r>
                <a:rPr lang="zh-CN" altLang="en-US" sz="900" dirty="0"/>
                <a:t>上档键切换）</a:t>
              </a:r>
            </a:p>
          </p:txBody>
        </p:sp>
        <p:sp>
          <p:nvSpPr>
            <p:cNvPr id="32" name="文本框 31"/>
            <p:cNvSpPr txBox="1"/>
            <p:nvPr/>
          </p:nvSpPr>
          <p:spPr>
            <a:xfrm>
              <a:off x="3726614" y="3008018"/>
              <a:ext cx="559769" cy="630942"/>
            </a:xfrm>
            <a:prstGeom prst="rect">
              <a:avLst/>
            </a:prstGeom>
            <a:noFill/>
          </p:spPr>
          <p:txBody>
            <a:bodyPr wrap="none" rtlCol="0">
              <a:spAutoFit/>
            </a:bodyPr>
            <a:lstStyle/>
            <a:p>
              <a:r>
                <a:rPr lang="zh-CN" altLang="en-US" sz="900" dirty="0"/>
                <a:t>直流</a:t>
              </a:r>
              <a:endParaRPr lang="en-US" altLang="zh-CN" sz="900" dirty="0"/>
            </a:p>
            <a:p>
              <a:r>
                <a:rPr lang="en-US" altLang="zh-CN" sz="200" dirty="0"/>
                <a:t> </a:t>
              </a:r>
            </a:p>
            <a:p>
              <a:r>
                <a:rPr lang="zh-CN" altLang="en-US" sz="900" dirty="0"/>
                <a:t>交流</a:t>
              </a:r>
              <a:endParaRPr lang="en-US" altLang="zh-CN" sz="900" dirty="0"/>
            </a:p>
            <a:p>
              <a:r>
                <a:rPr lang="en-US" altLang="zh-CN" sz="600" dirty="0"/>
                <a:t>   </a:t>
              </a:r>
            </a:p>
            <a:p>
              <a:r>
                <a:rPr lang="en-US" altLang="zh-CN" sz="900" dirty="0"/>
                <a:t>AC</a:t>
              </a:r>
              <a:r>
                <a:rPr lang="zh-CN" altLang="en-US" sz="900" dirty="0"/>
                <a:t>或</a:t>
              </a:r>
              <a:r>
                <a:rPr lang="en-US" altLang="zh-CN" sz="900" dirty="0"/>
                <a:t>DC</a:t>
              </a:r>
              <a:endParaRPr lang="zh-CN" altLang="en-US" sz="900" dirty="0"/>
            </a:p>
          </p:txBody>
        </p:sp>
      </p:grpSp>
      <p:grpSp>
        <p:nvGrpSpPr>
          <p:cNvPr id="36" name="组合 35"/>
          <p:cNvGrpSpPr/>
          <p:nvPr/>
        </p:nvGrpSpPr>
        <p:grpSpPr>
          <a:xfrm>
            <a:off x="3366718" y="3140138"/>
            <a:ext cx="1480563" cy="923330"/>
            <a:chOff x="3437219" y="4310752"/>
            <a:chExt cx="1480563" cy="923330"/>
          </a:xfrm>
        </p:grpSpPr>
        <p:pic>
          <p:nvPicPr>
            <p:cNvPr id="27" name="图片 26"/>
            <p:cNvPicPr>
              <a:picLocks noChangeAspect="1"/>
            </p:cNvPicPr>
            <p:nvPr/>
          </p:nvPicPr>
          <p:blipFill rotWithShape="1">
            <a:blip r:embed="rId7"/>
            <a:srcRect r="57773"/>
            <a:stretch/>
          </p:blipFill>
          <p:spPr>
            <a:xfrm>
              <a:off x="3437219" y="4855809"/>
              <a:ext cx="298544" cy="185354"/>
            </a:xfrm>
            <a:prstGeom prst="rect">
              <a:avLst/>
            </a:prstGeom>
          </p:spPr>
        </p:pic>
        <p:sp>
          <p:nvSpPr>
            <p:cNvPr id="33" name="文本框 32"/>
            <p:cNvSpPr txBox="1"/>
            <p:nvPr/>
          </p:nvSpPr>
          <p:spPr>
            <a:xfrm>
              <a:off x="3450714" y="4310752"/>
              <a:ext cx="1467068" cy="923330"/>
            </a:xfrm>
            <a:prstGeom prst="rect">
              <a:avLst/>
            </a:prstGeom>
            <a:noFill/>
          </p:spPr>
          <p:txBody>
            <a:bodyPr wrap="none" rtlCol="0">
              <a:spAutoFit/>
            </a:bodyPr>
            <a:lstStyle/>
            <a:p>
              <a:r>
                <a:rPr lang="el-GR" altLang="zh-CN" sz="900" dirty="0"/>
                <a:t>Ω</a:t>
              </a:r>
              <a:r>
                <a:rPr lang="en-US" altLang="zh-CN" sz="900" dirty="0"/>
                <a:t>          </a:t>
              </a:r>
              <a:r>
                <a:rPr lang="zh-CN" altLang="en-US" sz="900" dirty="0"/>
                <a:t>电阻测量</a:t>
              </a:r>
              <a:endParaRPr lang="en-US" altLang="zh-CN" sz="900" dirty="0"/>
            </a:p>
            <a:p>
              <a:r>
                <a:rPr lang="en-US" altLang="zh-CN" sz="900" dirty="0"/>
                <a:t>F           </a:t>
              </a:r>
              <a:r>
                <a:rPr lang="zh-CN" altLang="en-US" sz="900" dirty="0"/>
                <a:t>电容测量</a:t>
              </a:r>
              <a:endParaRPr lang="en-US" altLang="zh-CN" sz="900" dirty="0"/>
            </a:p>
            <a:p>
              <a:r>
                <a:rPr lang="en-US" altLang="zh-CN" sz="900" dirty="0"/>
                <a:t>V           </a:t>
              </a:r>
              <a:r>
                <a:rPr lang="zh-CN" altLang="en-US" sz="900" dirty="0"/>
                <a:t>电压测量</a:t>
              </a:r>
              <a:endParaRPr lang="en-US" altLang="zh-CN" sz="900" dirty="0"/>
            </a:p>
            <a:p>
              <a:r>
                <a:rPr lang="en-US" altLang="zh-CN" sz="900" dirty="0"/>
                <a:t>A           </a:t>
              </a:r>
              <a:r>
                <a:rPr lang="zh-CN" altLang="en-US" sz="900" dirty="0"/>
                <a:t>电流测量</a:t>
              </a:r>
              <a:endParaRPr lang="en-US" altLang="zh-CN" sz="900" dirty="0"/>
            </a:p>
            <a:p>
              <a:r>
                <a:rPr lang="en-US" altLang="zh-CN" sz="900" dirty="0"/>
                <a:t>              </a:t>
              </a:r>
              <a:r>
                <a:rPr lang="zh-CN" altLang="en-US" sz="900" dirty="0"/>
                <a:t>二极管</a:t>
              </a:r>
              <a:endParaRPr lang="en-US" altLang="zh-CN" sz="900" dirty="0"/>
            </a:p>
            <a:p>
              <a:r>
                <a:rPr lang="en-US" altLang="zh-CN" sz="900" dirty="0"/>
                <a:t>              </a:t>
              </a:r>
              <a:r>
                <a:rPr lang="zh-CN" altLang="en-US" sz="900" dirty="0"/>
                <a:t>通断测量（带蜂鸣</a:t>
              </a:r>
            </a:p>
          </p:txBody>
        </p:sp>
        <p:pic>
          <p:nvPicPr>
            <p:cNvPr id="34" name="图片 33"/>
            <p:cNvPicPr>
              <a:picLocks noChangeAspect="1"/>
            </p:cNvPicPr>
            <p:nvPr/>
          </p:nvPicPr>
          <p:blipFill>
            <a:blip r:embed="rId8"/>
            <a:stretch>
              <a:fillRect/>
            </a:stretch>
          </p:blipFill>
          <p:spPr>
            <a:xfrm>
              <a:off x="3500390" y="5070314"/>
              <a:ext cx="170683" cy="139650"/>
            </a:xfrm>
            <a:prstGeom prst="rect">
              <a:avLst/>
            </a:prstGeom>
          </p:spPr>
        </p:pic>
      </p:grpSp>
      <p:sp>
        <p:nvSpPr>
          <p:cNvPr id="39" name="矩形 38"/>
          <p:cNvSpPr/>
          <p:nvPr/>
        </p:nvSpPr>
        <p:spPr>
          <a:xfrm>
            <a:off x="0" y="647350"/>
            <a:ext cx="1800493" cy="369332"/>
          </a:xfrm>
          <a:prstGeom prst="rect">
            <a:avLst/>
          </a:prstGeom>
        </p:spPr>
        <p:txBody>
          <a:bodyPr wrap="none">
            <a:spAutoFit/>
          </a:bodyPr>
          <a:lstStyle/>
          <a:p>
            <a:r>
              <a:rPr lang="zh-CN" altLang="en-US" dirty="0">
                <a:solidFill>
                  <a:srgbClr val="7030A0"/>
                </a:solidFill>
                <a:latin typeface="微软雅黑" panose="020B0503020204020204" pitchFamily="34" charset="-122"/>
                <a:ea typeface="微软雅黑" panose="020B0503020204020204" pitchFamily="34" charset="-122"/>
              </a:rPr>
              <a:t>万用表功能介绍</a:t>
            </a:r>
            <a:endParaRPr lang="en-US" altLang="zh-CN"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74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137464" y="665183"/>
            <a:ext cx="8440154" cy="465068"/>
          </a:xfrm>
        </p:spPr>
        <p:txBody>
          <a:bodyPr>
            <a:normAutofit/>
          </a:bodyPr>
          <a:lstStyle/>
          <a:p>
            <a:pPr marL="0" indent="0">
              <a:buNone/>
            </a:pPr>
            <a:r>
              <a:rPr lang="zh-CN" altLang="en-US" sz="1800" dirty="0">
                <a:solidFill>
                  <a:srgbClr val="7030A0"/>
                </a:solidFill>
                <a:latin typeface="微软雅黑" panose="020B0503020204020204" pitchFamily="34" charset="-122"/>
                <a:ea typeface="微软雅黑" panose="020B0503020204020204" pitchFamily="34" charset="-122"/>
              </a:rPr>
              <a:t>万用表测量说明介绍（</a:t>
            </a:r>
            <a:r>
              <a:rPr lang="en-US" altLang="zh-CN" sz="1800" dirty="0">
                <a:solidFill>
                  <a:srgbClr val="7030A0"/>
                </a:solidFill>
                <a:latin typeface="微软雅黑" panose="020B0503020204020204" pitchFamily="34" charset="-122"/>
                <a:ea typeface="微软雅黑" panose="020B0503020204020204" pitchFamily="34" charset="-122"/>
              </a:rPr>
              <a:t>fluke 17B+</a:t>
            </a:r>
            <a:r>
              <a:rPr lang="zh-CN" altLang="en-US" sz="1800" dirty="0">
                <a:solidFill>
                  <a:srgbClr val="7030A0"/>
                </a:solidFill>
                <a:latin typeface="微软雅黑" panose="020B0503020204020204" pitchFamily="34" charset="-122"/>
                <a:ea typeface="微软雅黑" panose="020B0503020204020204" pitchFamily="34" charset="-122"/>
              </a:rPr>
              <a:t>）</a:t>
            </a:r>
            <a:endParaRPr lang="en-US" altLang="zh-CN" sz="1800" dirty="0">
              <a:solidFill>
                <a:srgbClr val="7030A0"/>
              </a:solidFill>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rotWithShape="1">
          <a:blip r:embed="rId2"/>
          <a:srcRect t="9023"/>
          <a:stretch/>
        </p:blipFill>
        <p:spPr>
          <a:xfrm>
            <a:off x="137464" y="1210847"/>
            <a:ext cx="3461403" cy="2053765"/>
          </a:xfrm>
          <a:prstGeom prst="rect">
            <a:avLst/>
          </a:prstGeom>
        </p:spPr>
      </p:pic>
      <p:pic>
        <p:nvPicPr>
          <p:cNvPr id="5" name="图片 4"/>
          <p:cNvPicPr>
            <a:picLocks noChangeAspect="1"/>
          </p:cNvPicPr>
          <p:nvPr/>
        </p:nvPicPr>
        <p:blipFill>
          <a:blip r:embed="rId3"/>
          <a:stretch>
            <a:fillRect/>
          </a:stretch>
        </p:blipFill>
        <p:spPr>
          <a:xfrm>
            <a:off x="218740" y="3264612"/>
            <a:ext cx="3245022" cy="3413488"/>
          </a:xfrm>
          <a:prstGeom prst="rect">
            <a:avLst/>
          </a:prstGeom>
        </p:spPr>
      </p:pic>
      <p:pic>
        <p:nvPicPr>
          <p:cNvPr id="6" name="图片 5"/>
          <p:cNvPicPr>
            <a:picLocks noChangeAspect="1"/>
          </p:cNvPicPr>
          <p:nvPr/>
        </p:nvPicPr>
        <p:blipFill>
          <a:blip r:embed="rId4"/>
          <a:stretch>
            <a:fillRect/>
          </a:stretch>
        </p:blipFill>
        <p:spPr>
          <a:xfrm>
            <a:off x="4145499" y="823438"/>
            <a:ext cx="3366082" cy="2320311"/>
          </a:xfrm>
          <a:prstGeom prst="rect">
            <a:avLst/>
          </a:prstGeom>
        </p:spPr>
      </p:pic>
      <p:pic>
        <p:nvPicPr>
          <p:cNvPr id="7" name="图片 6"/>
          <p:cNvPicPr>
            <a:picLocks noChangeAspect="1"/>
          </p:cNvPicPr>
          <p:nvPr/>
        </p:nvPicPr>
        <p:blipFill>
          <a:blip r:embed="rId5">
            <a:duotone>
              <a:prstClr val="black"/>
              <a:schemeClr val="accent4">
                <a:tint val="45000"/>
                <a:satMod val="400000"/>
              </a:schemeClr>
            </a:duotone>
          </a:blip>
          <a:stretch>
            <a:fillRect/>
          </a:stretch>
        </p:blipFill>
        <p:spPr>
          <a:xfrm>
            <a:off x="4203551" y="3385474"/>
            <a:ext cx="3273763" cy="2426181"/>
          </a:xfrm>
          <a:prstGeom prst="rect">
            <a:avLst/>
          </a:prstGeom>
        </p:spPr>
      </p:pic>
      <p:sp>
        <p:nvSpPr>
          <p:cNvPr id="8" name="文本框 7"/>
          <p:cNvSpPr txBox="1"/>
          <p:nvPr/>
        </p:nvSpPr>
        <p:spPr>
          <a:xfrm>
            <a:off x="7468564" y="3442668"/>
            <a:ext cx="1675436" cy="1815882"/>
          </a:xfrm>
          <a:prstGeom prst="rect">
            <a:avLst/>
          </a:prstGeom>
          <a:noFill/>
        </p:spPr>
        <p:txBody>
          <a:bodyPr wrap="square" rtlCol="0">
            <a:spAutoFit/>
          </a:bodyPr>
          <a:lstStyle/>
          <a:p>
            <a:r>
              <a:rPr lang="zh-CN" altLang="en-US" sz="1600" dirty="0">
                <a:solidFill>
                  <a:srgbClr val="FF0000"/>
                </a:solidFill>
              </a:rPr>
              <a:t>如果电流测量不正常，请按本条测试，如果检测结果为保险丝损坏，请告知老师并把该表当电压表使用</a:t>
            </a:r>
          </a:p>
        </p:txBody>
      </p:sp>
      <p:sp>
        <p:nvSpPr>
          <p:cNvPr id="10" name="标题 1"/>
          <p:cNvSpPr>
            <a:spLocks noGrp="1"/>
          </p:cNvSpPr>
          <p:nvPr>
            <p:ph type="title"/>
          </p:nvPr>
        </p:nvSpPr>
        <p:spPr>
          <a:xfrm>
            <a:off x="0" y="5259"/>
            <a:ext cx="7096763" cy="621812"/>
          </a:xfrm>
        </p:spPr>
        <p:txBody>
          <a:bodyPr vert="horz" lIns="91440" tIns="45720" rIns="91440" bIns="45720" rtlCol="0" anchor="ctr">
            <a:normAutofit/>
          </a:bodyPr>
          <a:lstStyle/>
          <a:p>
            <a:r>
              <a:rPr lang="zh-CN" altLang="en-US" sz="3200" dirty="0">
                <a:solidFill>
                  <a:srgbClr val="7030A0"/>
                </a:solidFill>
              </a:rPr>
              <a:t>附录</a:t>
            </a:r>
            <a:r>
              <a:rPr lang="en-US" altLang="zh-CN" sz="3200" dirty="0">
                <a:solidFill>
                  <a:srgbClr val="7030A0"/>
                </a:solidFill>
              </a:rPr>
              <a:t>.</a:t>
            </a:r>
            <a:r>
              <a:rPr lang="zh-CN" altLang="en-US" sz="3200" dirty="0">
                <a:solidFill>
                  <a:srgbClr val="7030A0"/>
                </a:solidFill>
              </a:rPr>
              <a:t>万用表的使用</a:t>
            </a:r>
          </a:p>
        </p:txBody>
      </p:sp>
      <p:cxnSp>
        <p:nvCxnSpPr>
          <p:cNvPr id="11" name="直接连接符 10"/>
          <p:cNvCxnSpPr/>
          <p:nvPr/>
        </p:nvCxnSpPr>
        <p:spPr>
          <a:xfrm>
            <a:off x="0" y="621164"/>
            <a:ext cx="914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3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测量姿势</a:t>
            </a:r>
            <a:r>
              <a:rPr lang="en-US" altLang="zh-CN" dirty="0"/>
              <a:t>…</a:t>
            </a:r>
          </a:p>
          <a:p>
            <a:r>
              <a:rPr lang="zh-CN" altLang="en-US" dirty="0"/>
              <a:t>参考图（来自网络）</a:t>
            </a:r>
            <a:endParaRPr lang="en-US" altLang="zh-CN" dirty="0"/>
          </a:p>
        </p:txBody>
      </p:sp>
      <p:pic>
        <p:nvPicPr>
          <p:cNvPr id="4" name="图片 3"/>
          <p:cNvPicPr>
            <a:picLocks noChangeAspect="1"/>
          </p:cNvPicPr>
          <p:nvPr/>
        </p:nvPicPr>
        <p:blipFill>
          <a:blip r:embed="rId2"/>
          <a:stretch>
            <a:fillRect/>
          </a:stretch>
        </p:blipFill>
        <p:spPr>
          <a:xfrm>
            <a:off x="5061858" y="1061028"/>
            <a:ext cx="3477078" cy="2083824"/>
          </a:xfrm>
          <a:prstGeom prst="rect">
            <a:avLst/>
          </a:prstGeom>
        </p:spPr>
      </p:pic>
      <p:pic>
        <p:nvPicPr>
          <p:cNvPr id="5" name="图片 4"/>
          <p:cNvPicPr>
            <a:picLocks noChangeAspect="1"/>
          </p:cNvPicPr>
          <p:nvPr/>
        </p:nvPicPr>
        <p:blipFill>
          <a:blip r:embed="rId3"/>
          <a:stretch>
            <a:fillRect/>
          </a:stretch>
        </p:blipFill>
        <p:spPr>
          <a:xfrm>
            <a:off x="628650" y="2234235"/>
            <a:ext cx="2362200" cy="3667125"/>
          </a:xfrm>
          <a:prstGeom prst="rect">
            <a:avLst/>
          </a:prstGeom>
        </p:spPr>
      </p:pic>
      <p:pic>
        <p:nvPicPr>
          <p:cNvPr id="6" name="图片 5"/>
          <p:cNvPicPr>
            <a:picLocks noChangeAspect="1"/>
          </p:cNvPicPr>
          <p:nvPr/>
        </p:nvPicPr>
        <p:blipFill>
          <a:blip r:embed="rId4"/>
          <a:stretch>
            <a:fillRect/>
          </a:stretch>
        </p:blipFill>
        <p:spPr>
          <a:xfrm>
            <a:off x="2990850" y="2481884"/>
            <a:ext cx="2000250" cy="3171825"/>
          </a:xfrm>
          <a:prstGeom prst="rect">
            <a:avLst/>
          </a:prstGeom>
        </p:spPr>
      </p:pic>
      <p:sp>
        <p:nvSpPr>
          <p:cNvPr id="7" name="文本框 6"/>
          <p:cNvSpPr txBox="1"/>
          <p:nvPr/>
        </p:nvSpPr>
        <p:spPr>
          <a:xfrm>
            <a:off x="5221480" y="3290131"/>
            <a:ext cx="3179036" cy="369332"/>
          </a:xfrm>
          <a:prstGeom prst="rect">
            <a:avLst/>
          </a:prstGeom>
          <a:noFill/>
        </p:spPr>
        <p:txBody>
          <a:bodyPr wrap="square" rtlCol="0">
            <a:spAutoFit/>
          </a:bodyPr>
          <a:lstStyle/>
          <a:p>
            <a:pPr algn="ctr"/>
            <a:r>
              <a:rPr lang="zh-CN" altLang="en-US" dirty="0"/>
              <a:t>测量准确度要求不高的时候</a:t>
            </a:r>
          </a:p>
        </p:txBody>
      </p:sp>
      <p:pic>
        <p:nvPicPr>
          <p:cNvPr id="8" name="图片 7"/>
          <p:cNvPicPr>
            <a:picLocks noChangeAspect="1"/>
          </p:cNvPicPr>
          <p:nvPr/>
        </p:nvPicPr>
        <p:blipFill>
          <a:blip r:embed="rId5"/>
          <a:stretch>
            <a:fillRect/>
          </a:stretch>
        </p:blipFill>
        <p:spPr>
          <a:xfrm>
            <a:off x="5076825" y="3804742"/>
            <a:ext cx="3438525" cy="1927876"/>
          </a:xfrm>
          <a:prstGeom prst="rect">
            <a:avLst/>
          </a:prstGeom>
        </p:spPr>
      </p:pic>
      <p:sp>
        <p:nvSpPr>
          <p:cNvPr id="9" name="文本框 8"/>
          <p:cNvSpPr txBox="1"/>
          <p:nvPr/>
        </p:nvSpPr>
        <p:spPr>
          <a:xfrm>
            <a:off x="5206569" y="5845137"/>
            <a:ext cx="3179036" cy="369332"/>
          </a:xfrm>
          <a:prstGeom prst="rect">
            <a:avLst/>
          </a:prstGeom>
          <a:noFill/>
        </p:spPr>
        <p:txBody>
          <a:bodyPr wrap="square" rtlCol="0">
            <a:spAutoFit/>
          </a:bodyPr>
          <a:lstStyle/>
          <a:p>
            <a:pPr algn="ctr"/>
            <a:r>
              <a:rPr lang="zh-CN" altLang="en-US" dirty="0"/>
              <a:t>防止被人体电阻被并联</a:t>
            </a:r>
          </a:p>
        </p:txBody>
      </p:sp>
      <p:sp>
        <p:nvSpPr>
          <p:cNvPr id="12" name="文本框 11"/>
          <p:cNvSpPr txBox="1"/>
          <p:nvPr/>
        </p:nvSpPr>
        <p:spPr>
          <a:xfrm>
            <a:off x="2762620" y="992804"/>
            <a:ext cx="2093862" cy="707886"/>
          </a:xfrm>
          <a:prstGeom prst="rect">
            <a:avLst/>
          </a:prstGeom>
          <a:noFill/>
        </p:spPr>
        <p:txBody>
          <a:bodyPr wrap="square" rtlCol="0">
            <a:spAutoFit/>
          </a:bodyPr>
          <a:lstStyle/>
          <a:p>
            <a:r>
              <a:rPr lang="zh-CN" altLang="en-US" sz="1000" dirty="0">
                <a:solidFill>
                  <a:srgbClr val="0070C0"/>
                </a:solidFill>
              </a:rPr>
              <a:t>下面是如何使用万用表测量。</a:t>
            </a:r>
            <a:endParaRPr lang="en-US" altLang="zh-CN" sz="1000" dirty="0">
              <a:solidFill>
                <a:srgbClr val="0070C0"/>
              </a:solidFill>
            </a:endParaRPr>
          </a:p>
          <a:p>
            <a:r>
              <a:rPr lang="zh-CN" altLang="en-US" sz="1000" dirty="0">
                <a:solidFill>
                  <a:srgbClr val="0070C0"/>
                </a:solidFill>
              </a:rPr>
              <a:t>以电阻为例，根据实际情况，有图示两种方法。</a:t>
            </a:r>
            <a:endParaRPr lang="en-US" altLang="zh-CN" sz="1000" dirty="0">
              <a:solidFill>
                <a:srgbClr val="0070C0"/>
              </a:solidFill>
            </a:endParaRPr>
          </a:p>
          <a:p>
            <a:endParaRPr lang="zh-CN" altLang="en-US" sz="1000" dirty="0">
              <a:solidFill>
                <a:srgbClr val="0070C0"/>
              </a:solidFill>
            </a:endParaRPr>
          </a:p>
        </p:txBody>
      </p:sp>
      <p:sp>
        <p:nvSpPr>
          <p:cNvPr id="13" name="内容占位符 2">
            <a:extLst>
              <a:ext uri="{FF2B5EF4-FFF2-40B4-BE49-F238E27FC236}">
                <a16:creationId xmlns:a16="http://schemas.microsoft.com/office/drawing/2014/main" id="{A066CFF8-51F5-4045-971A-8B8436521075}"/>
              </a:ext>
            </a:extLst>
          </p:cNvPr>
          <p:cNvSpPr txBox="1">
            <a:spLocks/>
          </p:cNvSpPr>
          <p:nvPr/>
        </p:nvSpPr>
        <p:spPr>
          <a:xfrm>
            <a:off x="0" y="642186"/>
            <a:ext cx="8440154" cy="465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800" dirty="0">
                <a:solidFill>
                  <a:srgbClr val="7030A0"/>
                </a:solidFill>
                <a:latin typeface="微软雅黑" panose="020B0503020204020204" pitchFamily="34" charset="-122"/>
                <a:ea typeface="微软雅黑" panose="020B0503020204020204" pitchFamily="34" charset="-122"/>
              </a:rPr>
              <a:t>万用表测量演示</a:t>
            </a:r>
            <a:endParaRPr lang="en-US" altLang="zh-CN" sz="1800" dirty="0">
              <a:solidFill>
                <a:srgbClr val="7030A0"/>
              </a:solidFill>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2000" dirty="0">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en-US" altLang="zh-CN" sz="2000" dirty="0">
              <a:latin typeface="楷体" panose="02010609060101010101" pitchFamily="49" charset="-122"/>
              <a:ea typeface="楷体" panose="02010609060101010101" pitchFamily="49" charset="-122"/>
            </a:endParaRPr>
          </a:p>
        </p:txBody>
      </p:sp>
      <p:sp>
        <p:nvSpPr>
          <p:cNvPr id="14" name="标题 1"/>
          <p:cNvSpPr>
            <a:spLocks noGrp="1"/>
          </p:cNvSpPr>
          <p:nvPr>
            <p:ph type="title"/>
          </p:nvPr>
        </p:nvSpPr>
        <p:spPr>
          <a:xfrm>
            <a:off x="0" y="5259"/>
            <a:ext cx="7096763" cy="621812"/>
          </a:xfrm>
        </p:spPr>
        <p:txBody>
          <a:bodyPr vert="horz" lIns="91440" tIns="45720" rIns="91440" bIns="45720" rtlCol="0" anchor="ctr">
            <a:normAutofit/>
          </a:bodyPr>
          <a:lstStyle/>
          <a:p>
            <a:r>
              <a:rPr lang="zh-CN" altLang="en-US" sz="3200" dirty="0">
                <a:solidFill>
                  <a:srgbClr val="7030A0"/>
                </a:solidFill>
              </a:rPr>
              <a:t>附录</a:t>
            </a:r>
            <a:r>
              <a:rPr lang="en-US" altLang="zh-CN" sz="3200" dirty="0">
                <a:solidFill>
                  <a:srgbClr val="7030A0"/>
                </a:solidFill>
              </a:rPr>
              <a:t>.</a:t>
            </a:r>
            <a:r>
              <a:rPr lang="zh-CN" altLang="en-US" sz="3200" dirty="0">
                <a:solidFill>
                  <a:srgbClr val="7030A0"/>
                </a:solidFill>
              </a:rPr>
              <a:t>万用表的使用</a:t>
            </a:r>
          </a:p>
        </p:txBody>
      </p:sp>
      <p:cxnSp>
        <p:nvCxnSpPr>
          <p:cNvPr id="15" name="直接连接符 14"/>
          <p:cNvCxnSpPr/>
          <p:nvPr/>
        </p:nvCxnSpPr>
        <p:spPr>
          <a:xfrm>
            <a:off x="0" y="621164"/>
            <a:ext cx="914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924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129739" y="690429"/>
            <a:ext cx="8440154" cy="465068"/>
          </a:xfrm>
        </p:spPr>
        <p:txBody>
          <a:bodyPr>
            <a:normAutofit/>
          </a:bodyPr>
          <a:lstStyle/>
          <a:p>
            <a:pPr marL="0" indent="0">
              <a:buNone/>
            </a:pPr>
            <a:r>
              <a:rPr lang="zh-CN" altLang="en-US" sz="1800" dirty="0">
                <a:solidFill>
                  <a:srgbClr val="7030A0"/>
                </a:solidFill>
                <a:latin typeface="微软雅黑" panose="020B0503020204020204" pitchFamily="34" charset="-122"/>
                <a:ea typeface="微软雅黑" panose="020B0503020204020204" pitchFamily="34" charset="-122"/>
              </a:rPr>
              <a:t>万用表规格参数表（</a:t>
            </a:r>
            <a:r>
              <a:rPr lang="en-US" altLang="zh-CN" sz="1800" dirty="0">
                <a:solidFill>
                  <a:srgbClr val="7030A0"/>
                </a:solidFill>
                <a:latin typeface="微软雅黑" panose="020B0503020204020204" pitchFamily="34" charset="-122"/>
                <a:ea typeface="微软雅黑" panose="020B0503020204020204" pitchFamily="34" charset="-122"/>
              </a:rPr>
              <a:t>fluke 17B+</a:t>
            </a:r>
            <a:r>
              <a:rPr lang="zh-CN" altLang="en-US" sz="1800" dirty="0">
                <a:solidFill>
                  <a:srgbClr val="7030A0"/>
                </a:solidFill>
                <a:latin typeface="微软雅黑" panose="020B0503020204020204" pitchFamily="34" charset="-122"/>
                <a:ea typeface="微软雅黑" panose="020B0503020204020204" pitchFamily="34" charset="-122"/>
              </a:rPr>
              <a:t>）</a:t>
            </a:r>
            <a:endParaRPr lang="en-US" altLang="zh-CN" sz="1800" dirty="0">
              <a:solidFill>
                <a:srgbClr val="7030A0"/>
              </a:solidFill>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p:txBody>
      </p:sp>
      <p:grpSp>
        <p:nvGrpSpPr>
          <p:cNvPr id="11" name="组合 10"/>
          <p:cNvGrpSpPr/>
          <p:nvPr/>
        </p:nvGrpSpPr>
        <p:grpSpPr>
          <a:xfrm>
            <a:off x="1049268" y="1405352"/>
            <a:ext cx="6386028" cy="4238761"/>
            <a:chOff x="1049268" y="1405352"/>
            <a:chExt cx="6386028" cy="4238761"/>
          </a:xfrm>
        </p:grpSpPr>
        <p:pic>
          <p:nvPicPr>
            <p:cNvPr id="9" name="图片 8"/>
            <p:cNvPicPr>
              <a:picLocks noChangeAspect="1"/>
            </p:cNvPicPr>
            <p:nvPr/>
          </p:nvPicPr>
          <p:blipFill rotWithShape="1">
            <a:blip r:embed="rId2"/>
            <a:srcRect t="20705"/>
            <a:stretch/>
          </p:blipFill>
          <p:spPr>
            <a:xfrm>
              <a:off x="1049268" y="1405352"/>
              <a:ext cx="6386028" cy="3037773"/>
            </a:xfrm>
            <a:prstGeom prst="rect">
              <a:avLst/>
            </a:prstGeom>
          </p:spPr>
        </p:pic>
        <p:pic>
          <p:nvPicPr>
            <p:cNvPr id="10" name="图片 9"/>
            <p:cNvPicPr>
              <a:picLocks noChangeAspect="1"/>
            </p:cNvPicPr>
            <p:nvPr/>
          </p:nvPicPr>
          <p:blipFill>
            <a:blip r:embed="rId3"/>
            <a:stretch>
              <a:fillRect/>
            </a:stretch>
          </p:blipFill>
          <p:spPr>
            <a:xfrm>
              <a:off x="1110637" y="4328655"/>
              <a:ext cx="6130800" cy="1315458"/>
            </a:xfrm>
            <a:prstGeom prst="rect">
              <a:avLst/>
            </a:prstGeom>
          </p:spPr>
        </p:pic>
      </p:grpSp>
      <p:sp>
        <p:nvSpPr>
          <p:cNvPr id="8" name="标题 1"/>
          <p:cNvSpPr txBox="1">
            <a:spLocks/>
          </p:cNvSpPr>
          <p:nvPr/>
        </p:nvSpPr>
        <p:spPr>
          <a:xfrm>
            <a:off x="0" y="5259"/>
            <a:ext cx="7096763" cy="6218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a:solidFill>
                  <a:srgbClr val="7030A0"/>
                </a:solidFill>
              </a:rPr>
              <a:t>附录</a:t>
            </a:r>
            <a:r>
              <a:rPr lang="en-US" altLang="zh-CN" sz="3200">
                <a:solidFill>
                  <a:srgbClr val="7030A0"/>
                </a:solidFill>
              </a:rPr>
              <a:t>.</a:t>
            </a:r>
            <a:r>
              <a:rPr lang="zh-CN" altLang="en-US" sz="3200">
                <a:solidFill>
                  <a:srgbClr val="7030A0"/>
                </a:solidFill>
              </a:rPr>
              <a:t>万用表的使用</a:t>
            </a:r>
            <a:endParaRPr lang="zh-CN" altLang="en-US" sz="3200" dirty="0">
              <a:solidFill>
                <a:srgbClr val="7030A0"/>
              </a:solidFill>
            </a:endParaRPr>
          </a:p>
        </p:txBody>
      </p:sp>
      <p:cxnSp>
        <p:nvCxnSpPr>
          <p:cNvPr id="12" name="直接连接符 11"/>
          <p:cNvCxnSpPr/>
          <p:nvPr/>
        </p:nvCxnSpPr>
        <p:spPr>
          <a:xfrm>
            <a:off x="0" y="621164"/>
            <a:ext cx="914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677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34489" y="652287"/>
            <a:ext cx="8440154" cy="465068"/>
          </a:xfrm>
        </p:spPr>
        <p:txBody>
          <a:bodyPr>
            <a:normAutofit/>
          </a:bodyPr>
          <a:lstStyle/>
          <a:p>
            <a:pPr marL="0" indent="0">
              <a:buNone/>
            </a:pPr>
            <a:r>
              <a:rPr lang="zh-CN" altLang="en-US" sz="1800" dirty="0">
                <a:solidFill>
                  <a:srgbClr val="7030A0"/>
                </a:solidFill>
                <a:latin typeface="微软雅黑" panose="020B0503020204020204" pitchFamily="34" charset="-122"/>
                <a:ea typeface="微软雅黑" panose="020B0503020204020204" pitchFamily="34" charset="-122"/>
              </a:rPr>
              <a:t>万用表规格参数表（优利德</a:t>
            </a:r>
            <a:r>
              <a:rPr lang="en-US" altLang="zh-CN" sz="1800" dirty="0">
                <a:solidFill>
                  <a:srgbClr val="7030A0"/>
                </a:solidFill>
                <a:latin typeface="微软雅黑" panose="020B0503020204020204" pitchFamily="34" charset="-122"/>
                <a:ea typeface="微软雅黑" panose="020B0503020204020204" pitchFamily="34" charset="-122"/>
              </a:rPr>
              <a:t>39A+</a:t>
            </a:r>
            <a:r>
              <a:rPr lang="zh-CN" altLang="en-US" sz="1800" dirty="0">
                <a:solidFill>
                  <a:srgbClr val="7030A0"/>
                </a:solidFill>
                <a:latin typeface="微软雅黑" panose="020B0503020204020204" pitchFamily="34" charset="-122"/>
                <a:ea typeface="微软雅黑" panose="020B0503020204020204" pitchFamily="34" charset="-122"/>
              </a:rPr>
              <a:t>）</a:t>
            </a:r>
            <a:endParaRPr lang="en-US" altLang="zh-CN" sz="1800" dirty="0">
              <a:solidFill>
                <a:srgbClr val="7030A0"/>
              </a:solidFill>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2"/>
          <a:stretch>
            <a:fillRect/>
          </a:stretch>
        </p:blipFill>
        <p:spPr>
          <a:xfrm>
            <a:off x="191651" y="1589460"/>
            <a:ext cx="3751588" cy="2693561"/>
          </a:xfrm>
          <a:prstGeom prst="rect">
            <a:avLst/>
          </a:prstGeom>
        </p:spPr>
      </p:pic>
      <p:pic>
        <p:nvPicPr>
          <p:cNvPr id="5" name="图片 4"/>
          <p:cNvPicPr>
            <a:picLocks noChangeAspect="1"/>
          </p:cNvPicPr>
          <p:nvPr/>
        </p:nvPicPr>
        <p:blipFill>
          <a:blip r:embed="rId3"/>
          <a:stretch>
            <a:fillRect/>
          </a:stretch>
        </p:blipFill>
        <p:spPr>
          <a:xfrm>
            <a:off x="4651029" y="4934995"/>
            <a:ext cx="3427324" cy="1617732"/>
          </a:xfrm>
          <a:prstGeom prst="rect">
            <a:avLst/>
          </a:prstGeom>
        </p:spPr>
      </p:pic>
      <p:pic>
        <p:nvPicPr>
          <p:cNvPr id="6" name="图片 5"/>
          <p:cNvPicPr>
            <a:picLocks noChangeAspect="1"/>
          </p:cNvPicPr>
          <p:nvPr/>
        </p:nvPicPr>
        <p:blipFill>
          <a:blip r:embed="rId4"/>
          <a:stretch>
            <a:fillRect/>
          </a:stretch>
        </p:blipFill>
        <p:spPr>
          <a:xfrm>
            <a:off x="250272" y="4540771"/>
            <a:ext cx="3692968" cy="1664935"/>
          </a:xfrm>
          <a:prstGeom prst="rect">
            <a:avLst/>
          </a:prstGeom>
        </p:spPr>
      </p:pic>
      <p:pic>
        <p:nvPicPr>
          <p:cNvPr id="7" name="图片 6"/>
          <p:cNvPicPr>
            <a:picLocks noChangeAspect="1"/>
          </p:cNvPicPr>
          <p:nvPr/>
        </p:nvPicPr>
        <p:blipFill>
          <a:blip r:embed="rId5"/>
          <a:stretch>
            <a:fillRect/>
          </a:stretch>
        </p:blipFill>
        <p:spPr>
          <a:xfrm>
            <a:off x="4587188" y="707084"/>
            <a:ext cx="3491164" cy="1987278"/>
          </a:xfrm>
          <a:prstGeom prst="rect">
            <a:avLst/>
          </a:prstGeom>
        </p:spPr>
      </p:pic>
      <p:pic>
        <p:nvPicPr>
          <p:cNvPr id="8" name="图片 7"/>
          <p:cNvPicPr>
            <a:picLocks noChangeAspect="1"/>
          </p:cNvPicPr>
          <p:nvPr/>
        </p:nvPicPr>
        <p:blipFill>
          <a:blip r:embed="rId6"/>
          <a:stretch>
            <a:fillRect/>
          </a:stretch>
        </p:blipFill>
        <p:spPr>
          <a:xfrm>
            <a:off x="4619125" y="2694362"/>
            <a:ext cx="3487174" cy="2158334"/>
          </a:xfrm>
          <a:prstGeom prst="rect">
            <a:avLst/>
          </a:prstGeom>
        </p:spPr>
      </p:pic>
      <p:sp>
        <p:nvSpPr>
          <p:cNvPr id="9" name="标题 1"/>
          <p:cNvSpPr>
            <a:spLocks noGrp="1"/>
          </p:cNvSpPr>
          <p:nvPr>
            <p:ph type="title"/>
          </p:nvPr>
        </p:nvSpPr>
        <p:spPr>
          <a:xfrm>
            <a:off x="0" y="5259"/>
            <a:ext cx="7096763" cy="621812"/>
          </a:xfrm>
        </p:spPr>
        <p:txBody>
          <a:bodyPr vert="horz" lIns="91440" tIns="45720" rIns="91440" bIns="45720" rtlCol="0" anchor="ctr">
            <a:normAutofit/>
          </a:bodyPr>
          <a:lstStyle/>
          <a:p>
            <a:r>
              <a:rPr lang="zh-CN" altLang="en-US" sz="3200" dirty="0">
                <a:solidFill>
                  <a:srgbClr val="7030A0"/>
                </a:solidFill>
              </a:rPr>
              <a:t>附录</a:t>
            </a:r>
            <a:r>
              <a:rPr lang="en-US" altLang="zh-CN" sz="3200" dirty="0">
                <a:solidFill>
                  <a:srgbClr val="7030A0"/>
                </a:solidFill>
              </a:rPr>
              <a:t>.</a:t>
            </a:r>
            <a:r>
              <a:rPr lang="zh-CN" altLang="en-US" sz="3200" dirty="0">
                <a:solidFill>
                  <a:srgbClr val="7030A0"/>
                </a:solidFill>
              </a:rPr>
              <a:t>万用表的使用</a:t>
            </a:r>
          </a:p>
        </p:txBody>
      </p:sp>
      <p:cxnSp>
        <p:nvCxnSpPr>
          <p:cNvPr id="10" name="直接连接符 9"/>
          <p:cNvCxnSpPr/>
          <p:nvPr/>
        </p:nvCxnSpPr>
        <p:spPr>
          <a:xfrm>
            <a:off x="0" y="621164"/>
            <a:ext cx="914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511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523220"/>
            <a:ext cx="7772400" cy="2986743"/>
          </a:xfrm>
        </p:spPr>
        <p:txBody>
          <a:bodyPr>
            <a:normAutofit/>
          </a:bodyPr>
          <a:lstStyle/>
          <a:p>
            <a:pPr>
              <a:spcAft>
                <a:spcPts val="1200"/>
              </a:spcAft>
            </a:pPr>
            <a:r>
              <a:rPr lang="zh-CN" altLang="en-US" sz="5400" dirty="0">
                <a:solidFill>
                  <a:srgbClr val="3205D9"/>
                </a:solidFill>
                <a:latin typeface="黑体" panose="02010609060101010101" pitchFamily="49" charset="-122"/>
                <a:ea typeface="黑体" panose="02010609060101010101" pitchFamily="49" charset="-122"/>
              </a:rPr>
              <a:t>面包板使用介绍</a:t>
            </a:r>
          </a:p>
        </p:txBody>
      </p:sp>
      <p:sp>
        <p:nvSpPr>
          <p:cNvPr id="4" name="标题 1"/>
          <p:cNvSpPr txBox="1">
            <a:spLocks/>
          </p:cNvSpPr>
          <p:nvPr/>
        </p:nvSpPr>
        <p:spPr>
          <a:xfrm>
            <a:off x="0" y="5259"/>
            <a:ext cx="7096763" cy="6218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solidFill>
                  <a:srgbClr val="7030A0"/>
                </a:solidFill>
              </a:rPr>
              <a:t>附录</a:t>
            </a:r>
            <a:r>
              <a:rPr lang="en-US" altLang="zh-CN" sz="3200" dirty="0">
                <a:solidFill>
                  <a:srgbClr val="7030A0"/>
                </a:solidFill>
              </a:rPr>
              <a:t>.</a:t>
            </a:r>
            <a:r>
              <a:rPr lang="zh-CN" altLang="en-US" sz="3200" dirty="0">
                <a:solidFill>
                  <a:srgbClr val="7030A0"/>
                </a:solidFill>
              </a:rPr>
              <a:t>面包板的使用</a:t>
            </a:r>
          </a:p>
        </p:txBody>
      </p:sp>
      <p:cxnSp>
        <p:nvCxnSpPr>
          <p:cNvPr id="5" name="直接连接符 4"/>
          <p:cNvCxnSpPr/>
          <p:nvPr/>
        </p:nvCxnSpPr>
        <p:spPr>
          <a:xfrm>
            <a:off x="0" y="621164"/>
            <a:ext cx="914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743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40545BC-9D2A-4BE3-B09B-5528394E2916}"/>
              </a:ext>
            </a:extLst>
          </p:cNvPr>
          <p:cNvPicPr>
            <a:picLocks noChangeAspect="1"/>
          </p:cNvPicPr>
          <p:nvPr/>
        </p:nvPicPr>
        <p:blipFill>
          <a:blip r:embed="rId2"/>
          <a:stretch>
            <a:fillRect/>
          </a:stretch>
        </p:blipFill>
        <p:spPr>
          <a:xfrm>
            <a:off x="954252" y="4495489"/>
            <a:ext cx="3026036" cy="1665818"/>
          </a:xfrm>
          <a:prstGeom prst="rect">
            <a:avLst/>
          </a:prstGeom>
        </p:spPr>
      </p:pic>
      <p:pic>
        <p:nvPicPr>
          <p:cNvPr id="4" name="图片 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2404" t="20697" r="19486" b="19204"/>
          <a:stretch/>
        </p:blipFill>
        <p:spPr>
          <a:xfrm rot="16200000">
            <a:off x="850661" y="-159332"/>
            <a:ext cx="3473357" cy="4789745"/>
          </a:xfrm>
          <a:prstGeom prst="rect">
            <a:avLst/>
          </a:prstGeom>
        </p:spPr>
      </p:pic>
      <p:sp>
        <p:nvSpPr>
          <p:cNvPr id="5" name="文本框 4"/>
          <p:cNvSpPr txBox="1"/>
          <p:nvPr/>
        </p:nvSpPr>
        <p:spPr>
          <a:xfrm>
            <a:off x="5029979" y="846293"/>
            <a:ext cx="4039738" cy="6001643"/>
          </a:xfrm>
          <a:prstGeom prst="rect">
            <a:avLst/>
          </a:prstGeom>
          <a:noFill/>
        </p:spPr>
        <p:txBody>
          <a:bodyPr wrap="square" rtlCol="0">
            <a:spAutoFit/>
          </a:bodyPr>
          <a:lstStyle/>
          <a:p>
            <a:r>
              <a:rPr lang="zh-CN" altLang="en-US" sz="2400" dirty="0"/>
              <a:t>        面包板是一种</a:t>
            </a:r>
            <a:r>
              <a:rPr lang="zh-CN" altLang="en-US" sz="2400" b="1" dirty="0"/>
              <a:t>用于快速搭建和测试电路</a:t>
            </a:r>
            <a:r>
              <a:rPr lang="zh-CN" altLang="en-US" sz="2400" dirty="0"/>
              <a:t>的工具，内部带有金属条，上面有许多网格孔。</a:t>
            </a:r>
            <a:endParaRPr lang="en-US" altLang="zh-CN" sz="2400" dirty="0"/>
          </a:p>
          <a:p>
            <a:endParaRPr lang="en-US" altLang="zh-CN" sz="2400" dirty="0"/>
          </a:p>
          <a:p>
            <a:r>
              <a:rPr lang="zh-CN" altLang="en-US" sz="2400" dirty="0"/>
              <a:t>     外围是用于连接电源的总线连接孔</a:t>
            </a:r>
            <a:r>
              <a:rPr lang="zh-CN" altLang="en-US" sz="2400" dirty="0">
                <a:solidFill>
                  <a:srgbClr val="FF0000"/>
                </a:solidFill>
              </a:rPr>
              <a:t>（电源分配条），</a:t>
            </a:r>
            <a:r>
              <a:rPr lang="zh-CN" altLang="en-US" sz="2400" dirty="0"/>
              <a:t>图示规格的面包板有</a:t>
            </a:r>
            <a:r>
              <a:rPr lang="en-US" altLang="zh-CN" sz="2400" dirty="0"/>
              <a:t>4</a:t>
            </a:r>
            <a:r>
              <a:rPr lang="zh-CN" altLang="en-US" sz="2400" dirty="0"/>
              <a:t>组。</a:t>
            </a:r>
            <a:endParaRPr lang="en-US" altLang="zh-CN" sz="2400" dirty="0"/>
          </a:p>
          <a:p>
            <a:r>
              <a:rPr lang="en-US" altLang="zh-CN" sz="2400" dirty="0"/>
              <a:t>    </a:t>
            </a:r>
            <a:endParaRPr lang="en-US" altLang="zh-CN" sz="1600" dirty="0"/>
          </a:p>
          <a:p>
            <a:r>
              <a:rPr lang="en-US" altLang="zh-CN" sz="2400" dirty="0"/>
              <a:t>         </a:t>
            </a:r>
            <a:r>
              <a:rPr lang="zh-CN" altLang="en-US" sz="2400" dirty="0"/>
              <a:t>中间通常是</a:t>
            </a:r>
            <a:r>
              <a:rPr lang="en-US" altLang="zh-CN" sz="2400" dirty="0"/>
              <a:t>5</a:t>
            </a:r>
            <a:r>
              <a:rPr lang="zh-CN" altLang="en-US" sz="2400" dirty="0"/>
              <a:t>个一组相通的连接点</a:t>
            </a:r>
            <a:r>
              <a:rPr lang="zh-CN" altLang="en-US" sz="2400" dirty="0">
                <a:solidFill>
                  <a:srgbClr val="FF0000"/>
                </a:solidFill>
              </a:rPr>
              <a:t>（端子条），</a:t>
            </a:r>
            <a:r>
              <a:rPr lang="zh-CN" altLang="en-US" sz="2400" dirty="0"/>
              <a:t>称作“行”。</a:t>
            </a:r>
            <a:r>
              <a:rPr lang="zh-CN" altLang="en-US" sz="2400" dirty="0">
                <a:latin typeface="楷体" panose="02010609060101010101" pitchFamily="49" charset="-122"/>
                <a:ea typeface="楷体" panose="02010609060101010101" pitchFamily="49" charset="-122"/>
              </a:rPr>
              <a:t>（图片下半部展示了内部结构）</a:t>
            </a:r>
            <a:endParaRPr lang="en-US" altLang="zh-CN" sz="2400" dirty="0">
              <a:latin typeface="楷体" panose="02010609060101010101" pitchFamily="49" charset="-122"/>
              <a:ea typeface="楷体" panose="02010609060101010101" pitchFamily="49" charset="-122"/>
            </a:endParaRPr>
          </a:p>
          <a:p>
            <a:endParaRPr lang="en-US" altLang="zh-CN" sz="2400" dirty="0"/>
          </a:p>
          <a:p>
            <a:r>
              <a:rPr lang="zh-CN" altLang="en-US" sz="2400" dirty="0"/>
              <a:t>         </a:t>
            </a:r>
            <a:endParaRPr lang="en-US" altLang="zh-CN" sz="2400" dirty="0"/>
          </a:p>
          <a:p>
            <a:r>
              <a:rPr lang="en-US" altLang="zh-CN" sz="2400" dirty="0"/>
              <a:t>        </a:t>
            </a:r>
            <a:endParaRPr lang="zh-CN" altLang="en-US" sz="2400" dirty="0"/>
          </a:p>
        </p:txBody>
      </p:sp>
      <p:sp>
        <p:nvSpPr>
          <p:cNvPr id="7" name="文本框 6"/>
          <p:cNvSpPr txBox="1"/>
          <p:nvPr/>
        </p:nvSpPr>
        <p:spPr>
          <a:xfrm>
            <a:off x="189977" y="1496876"/>
            <a:ext cx="709684" cy="1477328"/>
          </a:xfrm>
          <a:prstGeom prst="rect">
            <a:avLst/>
          </a:prstGeom>
          <a:noFill/>
        </p:spPr>
        <p:txBody>
          <a:bodyPr wrap="square" rtlCol="0">
            <a:spAutoFit/>
          </a:bodyPr>
          <a:lstStyle/>
          <a:p>
            <a:r>
              <a:rPr lang="zh-CN" altLang="en-US" dirty="0"/>
              <a:t>正面</a:t>
            </a:r>
            <a:endParaRPr lang="en-US" altLang="zh-CN" dirty="0"/>
          </a:p>
          <a:p>
            <a:endParaRPr lang="en-US" altLang="zh-CN" dirty="0"/>
          </a:p>
          <a:p>
            <a:r>
              <a:rPr lang="en-US" altLang="zh-CN" dirty="0"/>
              <a:t>-----</a:t>
            </a:r>
          </a:p>
          <a:p>
            <a:endParaRPr lang="en-US" altLang="zh-CN" dirty="0"/>
          </a:p>
          <a:p>
            <a:r>
              <a:rPr lang="zh-CN" altLang="en-US" dirty="0"/>
              <a:t>内部</a:t>
            </a:r>
          </a:p>
        </p:txBody>
      </p:sp>
      <p:sp>
        <p:nvSpPr>
          <p:cNvPr id="2" name="矩形 1"/>
          <p:cNvSpPr/>
          <p:nvPr/>
        </p:nvSpPr>
        <p:spPr>
          <a:xfrm>
            <a:off x="301339" y="3874417"/>
            <a:ext cx="4572000" cy="923330"/>
          </a:xfrm>
          <a:prstGeom prst="rect">
            <a:avLst/>
          </a:prstGeom>
        </p:spPr>
        <p:txBody>
          <a:bodyPr>
            <a:spAutoFit/>
          </a:bodyPr>
          <a:lstStyle/>
          <a:p>
            <a:r>
              <a:rPr lang="zh-CN" altLang="en-US" dirty="0">
                <a:latin typeface="楷体" panose="02010609060101010101" pitchFamily="49" charset="-122"/>
                <a:ea typeface="楷体" panose="02010609060101010101" pitchFamily="49" charset="-122"/>
              </a:rPr>
              <a:t>    网格孔即连接点，间距与许多芯片或原件的引脚宽度是相同的。中间的沟槽位置可以安插芯片。</a:t>
            </a:r>
            <a:endParaRPr lang="en-US" altLang="zh-CN" dirty="0">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id="{2844356F-27DB-4367-8984-7A27065DEDEC}"/>
              </a:ext>
            </a:extLst>
          </p:cNvPr>
          <p:cNvSpPr txBox="1"/>
          <p:nvPr/>
        </p:nvSpPr>
        <p:spPr>
          <a:xfrm>
            <a:off x="5029979" y="3747678"/>
            <a:ext cx="4572000" cy="338554"/>
          </a:xfrm>
          <a:prstGeom prst="rect">
            <a:avLst/>
          </a:prstGeom>
          <a:noFill/>
        </p:spPr>
        <p:txBody>
          <a:bodyPr wrap="square">
            <a:spAutoFit/>
          </a:bodyPr>
          <a:lstStyle/>
          <a:p>
            <a:r>
              <a:rPr lang="zh-CN" altLang="en-US" sz="1600" dirty="0"/>
              <a:t>注意，电源分配条不一定会印制红线。</a:t>
            </a:r>
          </a:p>
        </p:txBody>
      </p:sp>
      <p:sp>
        <p:nvSpPr>
          <p:cNvPr id="10" name="文本框 9">
            <a:extLst>
              <a:ext uri="{FF2B5EF4-FFF2-40B4-BE49-F238E27FC236}">
                <a16:creationId xmlns:a16="http://schemas.microsoft.com/office/drawing/2014/main" id="{076B2B14-159D-4FEB-B0E8-E82DB8491410}"/>
              </a:ext>
            </a:extLst>
          </p:cNvPr>
          <p:cNvSpPr txBox="1"/>
          <p:nvPr/>
        </p:nvSpPr>
        <p:spPr>
          <a:xfrm>
            <a:off x="1272488" y="6161307"/>
            <a:ext cx="2954655" cy="369332"/>
          </a:xfrm>
          <a:prstGeom prst="rect">
            <a:avLst/>
          </a:prstGeom>
          <a:noFill/>
        </p:spPr>
        <p:txBody>
          <a:bodyPr wrap="none" rtlCol="0">
            <a:spAutoFit/>
          </a:bodyPr>
          <a:lstStyle/>
          <a:p>
            <a:r>
              <a:rPr lang="zh-CN" altLang="en-US" dirty="0">
                <a:solidFill>
                  <a:srgbClr val="3205D9"/>
                </a:solidFill>
              </a:rPr>
              <a:t>本实验使用的面包板（小）</a:t>
            </a:r>
          </a:p>
        </p:txBody>
      </p:sp>
      <p:sp>
        <p:nvSpPr>
          <p:cNvPr id="11" name="文本框 10">
            <a:extLst>
              <a:ext uri="{FF2B5EF4-FFF2-40B4-BE49-F238E27FC236}">
                <a16:creationId xmlns:a16="http://schemas.microsoft.com/office/drawing/2014/main" id="{B6CAC929-2ADF-498C-AFB2-A30C490F54AF}"/>
              </a:ext>
            </a:extLst>
          </p:cNvPr>
          <p:cNvSpPr txBox="1"/>
          <p:nvPr/>
        </p:nvSpPr>
        <p:spPr>
          <a:xfrm>
            <a:off x="3437530" y="498861"/>
            <a:ext cx="1544682" cy="369332"/>
          </a:xfrm>
          <a:prstGeom prst="rect">
            <a:avLst/>
          </a:prstGeom>
          <a:noFill/>
        </p:spPr>
        <p:txBody>
          <a:bodyPr wrap="square">
            <a:spAutoFit/>
          </a:bodyPr>
          <a:lstStyle/>
          <a:p>
            <a:r>
              <a:rPr lang="zh-CN" altLang="en-US" sz="1800" dirty="0">
                <a:solidFill>
                  <a:srgbClr val="FF0000"/>
                </a:solidFill>
              </a:rPr>
              <a:t>电源分配条</a:t>
            </a:r>
            <a:endParaRPr lang="zh-CN" altLang="en-US" dirty="0"/>
          </a:p>
        </p:txBody>
      </p:sp>
      <p:sp>
        <p:nvSpPr>
          <p:cNvPr id="12" name="文本框 11">
            <a:extLst>
              <a:ext uri="{FF2B5EF4-FFF2-40B4-BE49-F238E27FC236}">
                <a16:creationId xmlns:a16="http://schemas.microsoft.com/office/drawing/2014/main" id="{27D921E6-1B0B-4890-9047-FB996C36CEF9}"/>
              </a:ext>
            </a:extLst>
          </p:cNvPr>
          <p:cNvSpPr txBox="1"/>
          <p:nvPr/>
        </p:nvSpPr>
        <p:spPr>
          <a:xfrm>
            <a:off x="3594170" y="1695047"/>
            <a:ext cx="1544682" cy="369332"/>
          </a:xfrm>
          <a:prstGeom prst="rect">
            <a:avLst/>
          </a:prstGeom>
          <a:noFill/>
        </p:spPr>
        <p:txBody>
          <a:bodyPr wrap="square">
            <a:spAutoFit/>
          </a:bodyPr>
          <a:lstStyle/>
          <a:p>
            <a:r>
              <a:rPr lang="zh-CN" altLang="en-US" sz="1800" dirty="0">
                <a:solidFill>
                  <a:srgbClr val="FF0000"/>
                </a:solidFill>
              </a:rPr>
              <a:t>电源分配条</a:t>
            </a:r>
            <a:endParaRPr lang="zh-CN" altLang="en-US" dirty="0"/>
          </a:p>
        </p:txBody>
      </p:sp>
      <p:sp>
        <p:nvSpPr>
          <p:cNvPr id="13" name="文本框 12">
            <a:extLst>
              <a:ext uri="{FF2B5EF4-FFF2-40B4-BE49-F238E27FC236}">
                <a16:creationId xmlns:a16="http://schemas.microsoft.com/office/drawing/2014/main" id="{C6A293D9-1E92-47F6-AE18-C7DE067FDAD2}"/>
              </a:ext>
            </a:extLst>
          </p:cNvPr>
          <p:cNvSpPr txBox="1"/>
          <p:nvPr/>
        </p:nvSpPr>
        <p:spPr>
          <a:xfrm>
            <a:off x="3594170" y="2084521"/>
            <a:ext cx="1544682" cy="369332"/>
          </a:xfrm>
          <a:prstGeom prst="rect">
            <a:avLst/>
          </a:prstGeom>
          <a:noFill/>
        </p:spPr>
        <p:txBody>
          <a:bodyPr wrap="square">
            <a:spAutoFit/>
          </a:bodyPr>
          <a:lstStyle/>
          <a:p>
            <a:r>
              <a:rPr lang="zh-CN" altLang="en-US" sz="1800" dirty="0">
                <a:solidFill>
                  <a:srgbClr val="FF0000"/>
                </a:solidFill>
              </a:rPr>
              <a:t>电源分配条</a:t>
            </a:r>
            <a:endParaRPr lang="zh-CN" altLang="en-US" dirty="0"/>
          </a:p>
        </p:txBody>
      </p:sp>
      <p:sp>
        <p:nvSpPr>
          <p:cNvPr id="14" name="文本框 13">
            <a:extLst>
              <a:ext uri="{FF2B5EF4-FFF2-40B4-BE49-F238E27FC236}">
                <a16:creationId xmlns:a16="http://schemas.microsoft.com/office/drawing/2014/main" id="{57C9752B-756B-4EB3-85E0-26EC8409DEF7}"/>
              </a:ext>
            </a:extLst>
          </p:cNvPr>
          <p:cNvSpPr txBox="1"/>
          <p:nvPr/>
        </p:nvSpPr>
        <p:spPr>
          <a:xfrm>
            <a:off x="3437530" y="3329696"/>
            <a:ext cx="1544682" cy="369332"/>
          </a:xfrm>
          <a:prstGeom prst="rect">
            <a:avLst/>
          </a:prstGeom>
          <a:noFill/>
        </p:spPr>
        <p:txBody>
          <a:bodyPr wrap="square">
            <a:spAutoFit/>
          </a:bodyPr>
          <a:lstStyle/>
          <a:p>
            <a:r>
              <a:rPr lang="zh-CN" altLang="en-US" sz="1800" dirty="0">
                <a:solidFill>
                  <a:srgbClr val="FF0000"/>
                </a:solidFill>
              </a:rPr>
              <a:t>电源分配条</a:t>
            </a:r>
            <a:endParaRPr lang="zh-CN" altLang="en-US" dirty="0"/>
          </a:p>
        </p:txBody>
      </p:sp>
      <p:sp>
        <p:nvSpPr>
          <p:cNvPr id="15" name="文本框 14">
            <a:extLst>
              <a:ext uri="{FF2B5EF4-FFF2-40B4-BE49-F238E27FC236}">
                <a16:creationId xmlns:a16="http://schemas.microsoft.com/office/drawing/2014/main" id="{EA470590-A188-4BE6-84B0-EC748BCC8106}"/>
              </a:ext>
            </a:extLst>
          </p:cNvPr>
          <p:cNvSpPr txBox="1"/>
          <p:nvPr/>
        </p:nvSpPr>
        <p:spPr>
          <a:xfrm>
            <a:off x="3539888" y="5642375"/>
            <a:ext cx="1544682" cy="369332"/>
          </a:xfrm>
          <a:prstGeom prst="rect">
            <a:avLst/>
          </a:prstGeom>
          <a:noFill/>
        </p:spPr>
        <p:txBody>
          <a:bodyPr wrap="square">
            <a:spAutoFit/>
          </a:bodyPr>
          <a:lstStyle/>
          <a:p>
            <a:r>
              <a:rPr lang="zh-CN" altLang="en-US" sz="1800" dirty="0">
                <a:solidFill>
                  <a:srgbClr val="FF0000"/>
                </a:solidFill>
              </a:rPr>
              <a:t>电源分配条</a:t>
            </a:r>
            <a:endParaRPr lang="zh-CN" altLang="en-US" dirty="0"/>
          </a:p>
        </p:txBody>
      </p:sp>
      <p:cxnSp>
        <p:nvCxnSpPr>
          <p:cNvPr id="16" name="直接连接符 15">
            <a:extLst>
              <a:ext uri="{FF2B5EF4-FFF2-40B4-BE49-F238E27FC236}">
                <a16:creationId xmlns:a16="http://schemas.microsoft.com/office/drawing/2014/main" id="{53E9FB58-E8E7-4AF4-9C6B-CDC4E999D96C}"/>
              </a:ext>
            </a:extLst>
          </p:cNvPr>
          <p:cNvCxnSpPr>
            <a:cxnSpLocks/>
          </p:cNvCxnSpPr>
          <p:nvPr/>
        </p:nvCxnSpPr>
        <p:spPr>
          <a:xfrm>
            <a:off x="3200400" y="4930860"/>
            <a:ext cx="926836" cy="805738"/>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CFC25FD3-2341-463B-BF54-3A1F06E8BF3B}"/>
              </a:ext>
            </a:extLst>
          </p:cNvPr>
          <p:cNvCxnSpPr>
            <a:cxnSpLocks/>
          </p:cNvCxnSpPr>
          <p:nvPr/>
        </p:nvCxnSpPr>
        <p:spPr>
          <a:xfrm>
            <a:off x="3635452" y="5432981"/>
            <a:ext cx="491784" cy="314787"/>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2" name="文本框 21">
            <a:extLst>
              <a:ext uri="{FF2B5EF4-FFF2-40B4-BE49-F238E27FC236}">
                <a16:creationId xmlns:a16="http://schemas.microsoft.com/office/drawing/2014/main" id="{7AA93A54-79F5-43E8-8250-92B6DDA37D24}"/>
              </a:ext>
            </a:extLst>
          </p:cNvPr>
          <p:cNvSpPr txBox="1"/>
          <p:nvPr/>
        </p:nvSpPr>
        <p:spPr>
          <a:xfrm>
            <a:off x="1702497" y="2714789"/>
            <a:ext cx="1165641" cy="369332"/>
          </a:xfrm>
          <a:prstGeom prst="rect">
            <a:avLst/>
          </a:prstGeom>
          <a:noFill/>
        </p:spPr>
        <p:txBody>
          <a:bodyPr wrap="square">
            <a:spAutoFit/>
          </a:bodyPr>
          <a:lstStyle/>
          <a:p>
            <a:r>
              <a:rPr lang="zh-CN" altLang="en-US" sz="1800" dirty="0">
                <a:solidFill>
                  <a:srgbClr val="FF0000"/>
                </a:solidFill>
              </a:rPr>
              <a:t>端子条</a:t>
            </a:r>
            <a:endParaRPr lang="zh-CN" altLang="en-US" dirty="0"/>
          </a:p>
        </p:txBody>
      </p:sp>
      <p:sp>
        <p:nvSpPr>
          <p:cNvPr id="23" name="文本框 22">
            <a:extLst>
              <a:ext uri="{FF2B5EF4-FFF2-40B4-BE49-F238E27FC236}">
                <a16:creationId xmlns:a16="http://schemas.microsoft.com/office/drawing/2014/main" id="{29164322-86D3-4A95-A39C-93C474C2477A}"/>
              </a:ext>
            </a:extLst>
          </p:cNvPr>
          <p:cNvSpPr txBox="1"/>
          <p:nvPr/>
        </p:nvSpPr>
        <p:spPr>
          <a:xfrm>
            <a:off x="1366531" y="1237493"/>
            <a:ext cx="1165641" cy="369332"/>
          </a:xfrm>
          <a:prstGeom prst="rect">
            <a:avLst/>
          </a:prstGeom>
          <a:noFill/>
        </p:spPr>
        <p:txBody>
          <a:bodyPr wrap="square">
            <a:spAutoFit/>
          </a:bodyPr>
          <a:lstStyle/>
          <a:p>
            <a:r>
              <a:rPr lang="zh-CN" altLang="en-US" sz="1800" dirty="0">
                <a:solidFill>
                  <a:srgbClr val="FF0000"/>
                </a:solidFill>
              </a:rPr>
              <a:t>端子条</a:t>
            </a:r>
            <a:endParaRPr lang="zh-CN" altLang="en-US" dirty="0"/>
          </a:p>
        </p:txBody>
      </p:sp>
      <p:sp>
        <p:nvSpPr>
          <p:cNvPr id="24" name="文本框 23">
            <a:extLst>
              <a:ext uri="{FF2B5EF4-FFF2-40B4-BE49-F238E27FC236}">
                <a16:creationId xmlns:a16="http://schemas.microsoft.com/office/drawing/2014/main" id="{E566E74D-D875-4F7A-ACDB-3045242C8454}"/>
              </a:ext>
            </a:extLst>
          </p:cNvPr>
          <p:cNvSpPr txBox="1"/>
          <p:nvPr/>
        </p:nvSpPr>
        <p:spPr>
          <a:xfrm>
            <a:off x="2166994" y="5457709"/>
            <a:ext cx="1165641" cy="369332"/>
          </a:xfrm>
          <a:prstGeom prst="rect">
            <a:avLst/>
          </a:prstGeom>
          <a:noFill/>
        </p:spPr>
        <p:txBody>
          <a:bodyPr wrap="square">
            <a:spAutoFit/>
          </a:bodyPr>
          <a:lstStyle/>
          <a:p>
            <a:r>
              <a:rPr lang="zh-CN" altLang="en-US" sz="1800" dirty="0">
                <a:solidFill>
                  <a:srgbClr val="FF0000"/>
                </a:solidFill>
              </a:rPr>
              <a:t>端子条</a:t>
            </a:r>
            <a:endParaRPr lang="zh-CN" altLang="en-US" dirty="0"/>
          </a:p>
        </p:txBody>
      </p:sp>
      <p:sp>
        <p:nvSpPr>
          <p:cNvPr id="20" name="标题 1"/>
          <p:cNvSpPr txBox="1">
            <a:spLocks/>
          </p:cNvSpPr>
          <p:nvPr/>
        </p:nvSpPr>
        <p:spPr>
          <a:xfrm>
            <a:off x="0" y="5259"/>
            <a:ext cx="7096763" cy="32622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000" dirty="0">
                <a:solidFill>
                  <a:srgbClr val="7030A0"/>
                </a:solidFill>
              </a:rPr>
              <a:t>附录</a:t>
            </a:r>
            <a:r>
              <a:rPr lang="en-US" altLang="zh-CN" sz="2000" dirty="0">
                <a:solidFill>
                  <a:srgbClr val="7030A0"/>
                </a:solidFill>
              </a:rPr>
              <a:t>.</a:t>
            </a:r>
            <a:r>
              <a:rPr lang="zh-CN" altLang="en-US" sz="2000" dirty="0">
                <a:solidFill>
                  <a:srgbClr val="7030A0"/>
                </a:solidFill>
              </a:rPr>
              <a:t>面包板的使用</a:t>
            </a:r>
          </a:p>
        </p:txBody>
      </p:sp>
      <p:cxnSp>
        <p:nvCxnSpPr>
          <p:cNvPr id="21" name="直接连接符 20"/>
          <p:cNvCxnSpPr/>
          <p:nvPr/>
        </p:nvCxnSpPr>
        <p:spPr>
          <a:xfrm>
            <a:off x="0" y="331487"/>
            <a:ext cx="914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123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7659" y="679061"/>
            <a:ext cx="7886700" cy="4351338"/>
          </a:xfrm>
        </p:spPr>
        <p:txBody>
          <a:bodyPr>
            <a:normAutofit/>
          </a:bodyPr>
          <a:lstStyle/>
          <a:p>
            <a:r>
              <a:rPr lang="zh-CN" altLang="en-US" sz="2000" dirty="0"/>
              <a:t>需要连接的元器件或导线引脚，需要插入同一行连接点。</a:t>
            </a:r>
            <a:r>
              <a:rPr lang="zh-CN" altLang="en-US" sz="2000" dirty="0">
                <a:latin typeface="楷体" panose="02010609060101010101" pitchFamily="49" charset="-122"/>
                <a:ea typeface="楷体" panose="02010609060101010101" pitchFamily="49" charset="-122"/>
              </a:rPr>
              <a:t>一些元件的引脚需要修剪或弯折，以便插到面包板上。</a:t>
            </a:r>
            <a:endParaRPr lang="en-US" altLang="zh-CN" sz="2000" dirty="0">
              <a:latin typeface="楷体" panose="02010609060101010101" pitchFamily="49" charset="-122"/>
              <a:ea typeface="楷体" panose="02010609060101010101" pitchFamily="49" charset="-122"/>
            </a:endParaRPr>
          </a:p>
          <a:p>
            <a:r>
              <a:rPr lang="zh-CN" altLang="en-US" sz="2000" dirty="0"/>
              <a:t>连接不同的行，可以用短导线（跳线）。</a:t>
            </a:r>
          </a:p>
        </p:txBody>
      </p:sp>
      <p:grpSp>
        <p:nvGrpSpPr>
          <p:cNvPr id="15" name="组合 14"/>
          <p:cNvGrpSpPr/>
          <p:nvPr/>
        </p:nvGrpSpPr>
        <p:grpSpPr>
          <a:xfrm>
            <a:off x="456505" y="1791226"/>
            <a:ext cx="6018459" cy="3763299"/>
            <a:chOff x="887034" y="1900522"/>
            <a:chExt cx="6018459" cy="3763299"/>
          </a:xfrm>
        </p:grpSpPr>
        <p:pic>
          <p:nvPicPr>
            <p:cNvPr id="4" name="图片 3"/>
            <p:cNvPicPr>
              <a:picLocks noChangeAspect="1"/>
            </p:cNvPicPr>
            <p:nvPr/>
          </p:nvPicPr>
          <p:blipFill>
            <a:blip r:embed="rId2"/>
            <a:stretch>
              <a:fillRect/>
            </a:stretch>
          </p:blipFill>
          <p:spPr>
            <a:xfrm>
              <a:off x="887034" y="1900522"/>
              <a:ext cx="6018459" cy="3763299"/>
            </a:xfrm>
            <a:prstGeom prst="rect">
              <a:avLst/>
            </a:prstGeom>
          </p:spPr>
        </p:pic>
        <p:sp>
          <p:nvSpPr>
            <p:cNvPr id="5" name="矩形 4"/>
            <p:cNvSpPr/>
            <p:nvPr/>
          </p:nvSpPr>
          <p:spPr>
            <a:xfrm>
              <a:off x="3042920" y="4135272"/>
              <a:ext cx="150656" cy="1146412"/>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352798" y="4135272"/>
              <a:ext cx="150656" cy="1146412"/>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981200" y="3556592"/>
              <a:ext cx="4375694" cy="136567"/>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81200" y="3273489"/>
              <a:ext cx="4375694" cy="155511"/>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B47FAB90-7635-45A1-BCD6-25F82C6739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739" t="12239" r="116" b="9254"/>
          <a:stretch/>
        </p:blipFill>
        <p:spPr>
          <a:xfrm>
            <a:off x="6872191" y="1291039"/>
            <a:ext cx="1758659" cy="4585648"/>
          </a:xfrm>
          <a:prstGeom prst="rect">
            <a:avLst/>
          </a:prstGeom>
        </p:spPr>
      </p:pic>
      <p:sp>
        <p:nvSpPr>
          <p:cNvPr id="7" name="文本框 6">
            <a:extLst>
              <a:ext uri="{FF2B5EF4-FFF2-40B4-BE49-F238E27FC236}">
                <a16:creationId xmlns:a16="http://schemas.microsoft.com/office/drawing/2014/main" id="{C5C0F132-B3FD-49FC-8E82-671B3499D3E5}"/>
              </a:ext>
            </a:extLst>
          </p:cNvPr>
          <p:cNvSpPr txBox="1"/>
          <p:nvPr/>
        </p:nvSpPr>
        <p:spPr>
          <a:xfrm>
            <a:off x="6804608" y="5946444"/>
            <a:ext cx="2031325" cy="369332"/>
          </a:xfrm>
          <a:prstGeom prst="rect">
            <a:avLst/>
          </a:prstGeom>
          <a:noFill/>
        </p:spPr>
        <p:txBody>
          <a:bodyPr wrap="none" rtlCol="0">
            <a:spAutoFit/>
          </a:bodyPr>
          <a:lstStyle/>
          <a:p>
            <a:r>
              <a:rPr lang="zh-CN" altLang="en-US" dirty="0">
                <a:solidFill>
                  <a:srgbClr val="3205D9"/>
                </a:solidFill>
              </a:rPr>
              <a:t>本实验使用的跳线</a:t>
            </a:r>
          </a:p>
        </p:txBody>
      </p:sp>
      <p:sp>
        <p:nvSpPr>
          <p:cNvPr id="12" name="标题 1"/>
          <p:cNvSpPr txBox="1">
            <a:spLocks/>
          </p:cNvSpPr>
          <p:nvPr/>
        </p:nvSpPr>
        <p:spPr>
          <a:xfrm>
            <a:off x="0" y="5259"/>
            <a:ext cx="7096763" cy="32622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000" dirty="0">
                <a:solidFill>
                  <a:srgbClr val="7030A0"/>
                </a:solidFill>
              </a:rPr>
              <a:t>附录</a:t>
            </a:r>
            <a:r>
              <a:rPr lang="en-US" altLang="zh-CN" sz="2000" dirty="0">
                <a:solidFill>
                  <a:srgbClr val="7030A0"/>
                </a:solidFill>
              </a:rPr>
              <a:t>.</a:t>
            </a:r>
            <a:r>
              <a:rPr lang="zh-CN" altLang="en-US" sz="2000" dirty="0">
                <a:solidFill>
                  <a:srgbClr val="7030A0"/>
                </a:solidFill>
              </a:rPr>
              <a:t>面包板的使用</a:t>
            </a:r>
          </a:p>
        </p:txBody>
      </p:sp>
      <p:cxnSp>
        <p:nvCxnSpPr>
          <p:cNvPr id="16" name="直接连接符 15"/>
          <p:cNvCxnSpPr/>
          <p:nvPr/>
        </p:nvCxnSpPr>
        <p:spPr>
          <a:xfrm>
            <a:off x="0" y="331487"/>
            <a:ext cx="914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583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1080" y="364016"/>
            <a:ext cx="8625840" cy="2654397"/>
          </a:xfrm>
        </p:spPr>
        <p:txBody>
          <a:bodyPr>
            <a:noAutofit/>
          </a:bodyPr>
          <a:lstStyle/>
          <a:p>
            <a:pPr>
              <a:lnSpc>
                <a:spcPct val="110000"/>
              </a:lnSpc>
            </a:pPr>
            <a:r>
              <a:rPr lang="zh-CN" altLang="en-US" sz="1800" dirty="0"/>
              <a:t>本次实验，以及虚拟仪器实验中，面包板是帮助搭建电路、连接测试仪表的有用工具。</a:t>
            </a:r>
            <a:endParaRPr lang="en-US" altLang="zh-CN" sz="1800" dirty="0"/>
          </a:p>
          <a:p>
            <a:pPr>
              <a:lnSpc>
                <a:spcPct val="110000"/>
              </a:lnSpc>
            </a:pPr>
            <a:r>
              <a:rPr lang="zh-CN" altLang="en-US" sz="1800" dirty="0">
                <a:solidFill>
                  <a:srgbClr val="FF0000"/>
                </a:solidFill>
              </a:rPr>
              <a:t>搭建电路，通常需要厘清 “枝干”，首先确定“</a:t>
            </a:r>
            <a:r>
              <a:rPr lang="zh-CN" altLang="en-US" sz="1800" b="1" dirty="0">
                <a:solidFill>
                  <a:srgbClr val="FF0000"/>
                </a:solidFill>
              </a:rPr>
              <a:t>主回路</a:t>
            </a:r>
            <a:r>
              <a:rPr lang="zh-CN" altLang="en-US" sz="1800" dirty="0">
                <a:solidFill>
                  <a:srgbClr val="FF0000"/>
                </a:solidFill>
              </a:rPr>
              <a:t>”，再连接支路。（</a:t>
            </a:r>
            <a:r>
              <a:rPr lang="zh-CN" altLang="en-US" sz="1800" dirty="0">
                <a:solidFill>
                  <a:srgbClr val="FF0000"/>
                </a:solidFill>
                <a:latin typeface="楷体" panose="02010609060101010101" pitchFamily="49" charset="-122"/>
                <a:ea typeface="楷体" panose="02010609060101010101" pitchFamily="49" charset="-122"/>
              </a:rPr>
              <a:t>明白这一点对于顺利进行</a:t>
            </a:r>
            <a:r>
              <a:rPr lang="en-US" altLang="zh-CN" sz="1800" dirty="0">
                <a:solidFill>
                  <a:srgbClr val="FF0000"/>
                </a:solidFill>
                <a:latin typeface="楷体" panose="02010609060101010101" pitchFamily="49" charset="-122"/>
                <a:ea typeface="楷体" panose="02010609060101010101" pitchFamily="49" charset="-122"/>
              </a:rPr>
              <a:t>RCL</a:t>
            </a:r>
            <a:r>
              <a:rPr lang="zh-CN" altLang="en-US" sz="1800" dirty="0">
                <a:solidFill>
                  <a:srgbClr val="FF0000"/>
                </a:solidFill>
                <a:latin typeface="楷体" panose="02010609060101010101" pitchFamily="49" charset="-122"/>
                <a:ea typeface="楷体" panose="02010609060101010101" pitchFamily="49" charset="-122"/>
              </a:rPr>
              <a:t>电路谐振实验非常有用。</a:t>
            </a:r>
            <a:r>
              <a:rPr lang="zh-CN" altLang="en-US" sz="1800" dirty="0">
                <a:solidFill>
                  <a:srgbClr val="FF0000"/>
                </a:solidFill>
              </a:rPr>
              <a:t>）</a:t>
            </a:r>
            <a:endParaRPr lang="en-US" altLang="zh-CN" sz="1800" dirty="0">
              <a:solidFill>
                <a:srgbClr val="FF0000"/>
              </a:solidFill>
            </a:endParaRPr>
          </a:p>
          <a:p>
            <a:pPr>
              <a:lnSpc>
                <a:spcPct val="110000"/>
              </a:lnSpc>
            </a:pPr>
            <a:r>
              <a:rPr lang="zh-CN" altLang="en-US" sz="1800" dirty="0"/>
              <a:t>对于面包板，每一处元件连接都要用到</a:t>
            </a:r>
            <a:r>
              <a:rPr lang="en-US" altLang="zh-CN" sz="1800" dirty="0"/>
              <a:t>1</a:t>
            </a:r>
            <a:r>
              <a:rPr lang="zh-CN" altLang="en-US" sz="1800" u="sng" dirty="0"/>
              <a:t>行</a:t>
            </a:r>
            <a:r>
              <a:rPr lang="zh-CN" altLang="en-US" sz="1800" dirty="0"/>
              <a:t>连接点，因为空间排布的原因可能要增加跳线（导线），可能会要用到更多的</a:t>
            </a:r>
            <a:r>
              <a:rPr lang="zh-CN" altLang="en-US" sz="1800" u="sng" dirty="0"/>
              <a:t>行</a:t>
            </a:r>
            <a:r>
              <a:rPr lang="zh-CN" altLang="en-US" sz="1800" dirty="0"/>
              <a:t>。因此你需要脑海里先进行转化再搭建电路。</a:t>
            </a:r>
            <a:endParaRPr lang="en-US" altLang="zh-CN" sz="1800" dirty="0"/>
          </a:p>
          <a:p>
            <a:pPr>
              <a:lnSpc>
                <a:spcPct val="110000"/>
              </a:lnSpc>
            </a:pPr>
            <a:r>
              <a:rPr lang="zh-CN" altLang="en-US" sz="1800" dirty="0"/>
              <a:t>此外，无法布置到面包板上的原件，例如电池盒</a:t>
            </a:r>
            <a:r>
              <a:rPr lang="en-US" altLang="zh-CN" sz="1800" dirty="0"/>
              <a:t>/</a:t>
            </a:r>
            <a:r>
              <a:rPr lang="zh-CN" altLang="en-US" sz="1800" dirty="0"/>
              <a:t>电源，万用表，还需要相应的转接线以便能连接到待测元件或插到仪表孔上。</a:t>
            </a:r>
          </a:p>
        </p:txBody>
      </p:sp>
      <p:pic>
        <p:nvPicPr>
          <p:cNvPr id="5" name="图片 4"/>
          <p:cNvPicPr>
            <a:picLocks noChangeAspect="1"/>
          </p:cNvPicPr>
          <p:nvPr/>
        </p:nvPicPr>
        <p:blipFill>
          <a:blip r:embed="rId2"/>
          <a:stretch>
            <a:fillRect/>
          </a:stretch>
        </p:blipFill>
        <p:spPr>
          <a:xfrm>
            <a:off x="993784" y="3677311"/>
            <a:ext cx="1839578" cy="1562100"/>
          </a:xfrm>
          <a:prstGeom prst="rect">
            <a:avLst/>
          </a:prstGeom>
        </p:spPr>
      </p:pic>
      <p:grpSp>
        <p:nvGrpSpPr>
          <p:cNvPr id="13" name="组合 12"/>
          <p:cNvGrpSpPr/>
          <p:nvPr/>
        </p:nvGrpSpPr>
        <p:grpSpPr>
          <a:xfrm>
            <a:off x="628650" y="5239411"/>
            <a:ext cx="2505075" cy="1562100"/>
            <a:chOff x="4421854" y="2984752"/>
            <a:chExt cx="2505075" cy="1562100"/>
          </a:xfrm>
        </p:grpSpPr>
        <p:grpSp>
          <p:nvGrpSpPr>
            <p:cNvPr id="8" name="组合 7"/>
            <p:cNvGrpSpPr/>
            <p:nvPr/>
          </p:nvGrpSpPr>
          <p:grpSpPr>
            <a:xfrm>
              <a:off x="4421854" y="2984752"/>
              <a:ext cx="2505075" cy="1562100"/>
              <a:chOff x="4311967" y="4484368"/>
              <a:chExt cx="2505075" cy="1562100"/>
            </a:xfrm>
          </p:grpSpPr>
          <p:pic>
            <p:nvPicPr>
              <p:cNvPr id="4" name="图片 3"/>
              <p:cNvPicPr>
                <a:picLocks noChangeAspect="1"/>
              </p:cNvPicPr>
              <p:nvPr/>
            </p:nvPicPr>
            <p:blipFill>
              <a:blip r:embed="rId3"/>
              <a:stretch>
                <a:fillRect/>
              </a:stretch>
            </p:blipFill>
            <p:spPr>
              <a:xfrm>
                <a:off x="4311967" y="4484368"/>
                <a:ext cx="2505075" cy="1562100"/>
              </a:xfrm>
              <a:prstGeom prst="rect">
                <a:avLst/>
              </a:prstGeom>
            </p:spPr>
          </p:pic>
          <p:sp>
            <p:nvSpPr>
              <p:cNvPr id="7" name="任意多边形 6"/>
              <p:cNvSpPr/>
              <p:nvPr/>
            </p:nvSpPr>
            <p:spPr>
              <a:xfrm>
                <a:off x="4610100" y="4577696"/>
                <a:ext cx="1973580" cy="1274464"/>
              </a:xfrm>
              <a:custGeom>
                <a:avLst/>
                <a:gdLst>
                  <a:gd name="connsiteX0" fmla="*/ 723900 w 1973580"/>
                  <a:gd name="connsiteY0" fmla="*/ 108604 h 1274464"/>
                  <a:gd name="connsiteX1" fmla="*/ 830580 w 1973580"/>
                  <a:gd name="connsiteY1" fmla="*/ 70504 h 1274464"/>
                  <a:gd name="connsiteX2" fmla="*/ 853440 w 1973580"/>
                  <a:gd name="connsiteY2" fmla="*/ 62884 h 1274464"/>
                  <a:gd name="connsiteX3" fmla="*/ 876300 w 1973580"/>
                  <a:gd name="connsiteY3" fmla="*/ 55264 h 1274464"/>
                  <a:gd name="connsiteX4" fmla="*/ 990600 w 1973580"/>
                  <a:gd name="connsiteY4" fmla="*/ 62884 h 1274464"/>
                  <a:gd name="connsiteX5" fmla="*/ 1013460 w 1973580"/>
                  <a:gd name="connsiteY5" fmla="*/ 70504 h 1274464"/>
                  <a:gd name="connsiteX6" fmla="*/ 1028700 w 1973580"/>
                  <a:gd name="connsiteY6" fmla="*/ 93364 h 1274464"/>
                  <a:gd name="connsiteX7" fmla="*/ 1051560 w 1973580"/>
                  <a:gd name="connsiteY7" fmla="*/ 108604 h 1274464"/>
                  <a:gd name="connsiteX8" fmla="*/ 1082040 w 1973580"/>
                  <a:gd name="connsiteY8" fmla="*/ 161944 h 1274464"/>
                  <a:gd name="connsiteX9" fmla="*/ 1120140 w 1973580"/>
                  <a:gd name="connsiteY9" fmla="*/ 222904 h 1274464"/>
                  <a:gd name="connsiteX10" fmla="*/ 1143000 w 1973580"/>
                  <a:gd name="connsiteY10" fmla="*/ 238144 h 1274464"/>
                  <a:gd name="connsiteX11" fmla="*/ 1181100 w 1973580"/>
                  <a:gd name="connsiteY11" fmla="*/ 268624 h 1274464"/>
                  <a:gd name="connsiteX12" fmla="*/ 1234440 w 1973580"/>
                  <a:gd name="connsiteY12" fmla="*/ 299104 h 1274464"/>
                  <a:gd name="connsiteX13" fmla="*/ 1257300 w 1973580"/>
                  <a:gd name="connsiteY13" fmla="*/ 306724 h 1274464"/>
                  <a:gd name="connsiteX14" fmla="*/ 1318260 w 1973580"/>
                  <a:gd name="connsiteY14" fmla="*/ 314344 h 1274464"/>
                  <a:gd name="connsiteX15" fmla="*/ 1615440 w 1973580"/>
                  <a:gd name="connsiteY15" fmla="*/ 306724 h 1274464"/>
                  <a:gd name="connsiteX16" fmla="*/ 1638300 w 1973580"/>
                  <a:gd name="connsiteY16" fmla="*/ 299104 h 1274464"/>
                  <a:gd name="connsiteX17" fmla="*/ 1874520 w 1973580"/>
                  <a:gd name="connsiteY17" fmla="*/ 306724 h 1274464"/>
                  <a:gd name="connsiteX18" fmla="*/ 1905000 w 1973580"/>
                  <a:gd name="connsiteY18" fmla="*/ 314344 h 1274464"/>
                  <a:gd name="connsiteX19" fmla="*/ 1920240 w 1973580"/>
                  <a:gd name="connsiteY19" fmla="*/ 337204 h 1274464"/>
                  <a:gd name="connsiteX20" fmla="*/ 1943100 w 1973580"/>
                  <a:gd name="connsiteY20" fmla="*/ 360064 h 1274464"/>
                  <a:gd name="connsiteX21" fmla="*/ 1965960 w 1973580"/>
                  <a:gd name="connsiteY21" fmla="*/ 405784 h 1274464"/>
                  <a:gd name="connsiteX22" fmla="*/ 1973580 w 1973580"/>
                  <a:gd name="connsiteY22" fmla="*/ 428644 h 1274464"/>
                  <a:gd name="connsiteX23" fmla="*/ 1965960 w 1973580"/>
                  <a:gd name="connsiteY23" fmla="*/ 558184 h 1274464"/>
                  <a:gd name="connsiteX24" fmla="*/ 1935480 w 1973580"/>
                  <a:gd name="connsiteY24" fmla="*/ 596284 h 1274464"/>
                  <a:gd name="connsiteX25" fmla="*/ 1912620 w 1973580"/>
                  <a:gd name="connsiteY25" fmla="*/ 619144 h 1274464"/>
                  <a:gd name="connsiteX26" fmla="*/ 1882140 w 1973580"/>
                  <a:gd name="connsiteY26" fmla="*/ 626764 h 1274464"/>
                  <a:gd name="connsiteX27" fmla="*/ 1805940 w 1973580"/>
                  <a:gd name="connsiteY27" fmla="*/ 657244 h 1274464"/>
                  <a:gd name="connsiteX28" fmla="*/ 1722120 w 1973580"/>
                  <a:gd name="connsiteY28" fmla="*/ 680104 h 1274464"/>
                  <a:gd name="connsiteX29" fmla="*/ 1691640 w 1973580"/>
                  <a:gd name="connsiteY29" fmla="*/ 695344 h 1274464"/>
                  <a:gd name="connsiteX30" fmla="*/ 1645920 w 1973580"/>
                  <a:gd name="connsiteY30" fmla="*/ 741064 h 1274464"/>
                  <a:gd name="connsiteX31" fmla="*/ 1638300 w 1973580"/>
                  <a:gd name="connsiteY31" fmla="*/ 885844 h 1274464"/>
                  <a:gd name="connsiteX32" fmla="*/ 1630680 w 1973580"/>
                  <a:gd name="connsiteY32" fmla="*/ 908704 h 1274464"/>
                  <a:gd name="connsiteX33" fmla="*/ 1615440 w 1973580"/>
                  <a:gd name="connsiteY33" fmla="*/ 1061104 h 1274464"/>
                  <a:gd name="connsiteX34" fmla="*/ 1600200 w 1973580"/>
                  <a:gd name="connsiteY34" fmla="*/ 1137304 h 1274464"/>
                  <a:gd name="connsiteX35" fmla="*/ 1577340 w 1973580"/>
                  <a:gd name="connsiteY35" fmla="*/ 1205884 h 1274464"/>
                  <a:gd name="connsiteX36" fmla="*/ 1554480 w 1973580"/>
                  <a:gd name="connsiteY36" fmla="*/ 1221124 h 1274464"/>
                  <a:gd name="connsiteX37" fmla="*/ 1539240 w 1973580"/>
                  <a:gd name="connsiteY37" fmla="*/ 1243984 h 1274464"/>
                  <a:gd name="connsiteX38" fmla="*/ 1485900 w 1973580"/>
                  <a:gd name="connsiteY38" fmla="*/ 1259224 h 1274464"/>
                  <a:gd name="connsiteX39" fmla="*/ 1455420 w 1973580"/>
                  <a:gd name="connsiteY39" fmla="*/ 1266844 h 1274464"/>
                  <a:gd name="connsiteX40" fmla="*/ 1074420 w 1973580"/>
                  <a:gd name="connsiteY40" fmla="*/ 1274464 h 1274464"/>
                  <a:gd name="connsiteX41" fmla="*/ 670560 w 1973580"/>
                  <a:gd name="connsiteY41" fmla="*/ 1266844 h 1274464"/>
                  <a:gd name="connsiteX42" fmla="*/ 640080 w 1973580"/>
                  <a:gd name="connsiteY42" fmla="*/ 1243984 h 1274464"/>
                  <a:gd name="connsiteX43" fmla="*/ 617220 w 1973580"/>
                  <a:gd name="connsiteY43" fmla="*/ 1236364 h 1274464"/>
                  <a:gd name="connsiteX44" fmla="*/ 556260 w 1973580"/>
                  <a:gd name="connsiteY44" fmla="*/ 1198264 h 1274464"/>
                  <a:gd name="connsiteX45" fmla="*/ 525780 w 1973580"/>
                  <a:gd name="connsiteY45" fmla="*/ 1167784 h 1274464"/>
                  <a:gd name="connsiteX46" fmla="*/ 510540 w 1973580"/>
                  <a:gd name="connsiteY46" fmla="*/ 1144924 h 1274464"/>
                  <a:gd name="connsiteX47" fmla="*/ 487680 w 1973580"/>
                  <a:gd name="connsiteY47" fmla="*/ 1129684 h 1274464"/>
                  <a:gd name="connsiteX48" fmla="*/ 449580 w 1973580"/>
                  <a:gd name="connsiteY48" fmla="*/ 1091584 h 1274464"/>
                  <a:gd name="connsiteX49" fmla="*/ 434340 w 1973580"/>
                  <a:gd name="connsiteY49" fmla="*/ 1068724 h 1274464"/>
                  <a:gd name="connsiteX50" fmla="*/ 388620 w 1973580"/>
                  <a:gd name="connsiteY50" fmla="*/ 1038244 h 1274464"/>
                  <a:gd name="connsiteX51" fmla="*/ 350520 w 1973580"/>
                  <a:gd name="connsiteY51" fmla="*/ 1015384 h 1274464"/>
                  <a:gd name="connsiteX52" fmla="*/ 320040 w 1973580"/>
                  <a:gd name="connsiteY52" fmla="*/ 969664 h 1274464"/>
                  <a:gd name="connsiteX53" fmla="*/ 304800 w 1973580"/>
                  <a:gd name="connsiteY53" fmla="*/ 946804 h 1274464"/>
                  <a:gd name="connsiteX54" fmla="*/ 297180 w 1973580"/>
                  <a:gd name="connsiteY54" fmla="*/ 916324 h 1274464"/>
                  <a:gd name="connsiteX55" fmla="*/ 251460 w 1973580"/>
                  <a:gd name="connsiteY55" fmla="*/ 878224 h 1274464"/>
                  <a:gd name="connsiteX56" fmla="*/ 220980 w 1973580"/>
                  <a:gd name="connsiteY56" fmla="*/ 885844 h 1274464"/>
                  <a:gd name="connsiteX57" fmla="*/ 213360 w 1973580"/>
                  <a:gd name="connsiteY57" fmla="*/ 916324 h 1274464"/>
                  <a:gd name="connsiteX58" fmla="*/ 205740 w 1973580"/>
                  <a:gd name="connsiteY58" fmla="*/ 984904 h 1274464"/>
                  <a:gd name="connsiteX59" fmla="*/ 182880 w 1973580"/>
                  <a:gd name="connsiteY59" fmla="*/ 992524 h 1274464"/>
                  <a:gd name="connsiteX60" fmla="*/ 99060 w 1973580"/>
                  <a:gd name="connsiteY60" fmla="*/ 984904 h 1274464"/>
                  <a:gd name="connsiteX61" fmla="*/ 76200 w 1973580"/>
                  <a:gd name="connsiteY61" fmla="*/ 977284 h 1274464"/>
                  <a:gd name="connsiteX62" fmla="*/ 53340 w 1973580"/>
                  <a:gd name="connsiteY62" fmla="*/ 946804 h 1274464"/>
                  <a:gd name="connsiteX63" fmla="*/ 45720 w 1973580"/>
                  <a:gd name="connsiteY63" fmla="*/ 923944 h 1274464"/>
                  <a:gd name="connsiteX64" fmla="*/ 30480 w 1973580"/>
                  <a:gd name="connsiteY64" fmla="*/ 901084 h 1274464"/>
                  <a:gd name="connsiteX65" fmla="*/ 15240 w 1973580"/>
                  <a:gd name="connsiteY65" fmla="*/ 855364 h 1274464"/>
                  <a:gd name="connsiteX66" fmla="*/ 7620 w 1973580"/>
                  <a:gd name="connsiteY66" fmla="*/ 832504 h 1274464"/>
                  <a:gd name="connsiteX67" fmla="*/ 0 w 1973580"/>
                  <a:gd name="connsiteY67" fmla="*/ 809644 h 1274464"/>
                  <a:gd name="connsiteX68" fmla="*/ 7620 w 1973580"/>
                  <a:gd name="connsiteY68" fmla="*/ 642004 h 1274464"/>
                  <a:gd name="connsiteX69" fmla="*/ 45720 w 1973580"/>
                  <a:gd name="connsiteY69" fmla="*/ 565804 h 1274464"/>
                  <a:gd name="connsiteX70" fmla="*/ 60960 w 1973580"/>
                  <a:gd name="connsiteY70" fmla="*/ 542944 h 1274464"/>
                  <a:gd name="connsiteX71" fmla="*/ 83820 w 1973580"/>
                  <a:gd name="connsiteY71" fmla="*/ 535324 h 1274464"/>
                  <a:gd name="connsiteX72" fmla="*/ 137160 w 1973580"/>
                  <a:gd name="connsiteY72" fmla="*/ 512464 h 1274464"/>
                  <a:gd name="connsiteX73" fmla="*/ 220980 w 1973580"/>
                  <a:gd name="connsiteY73" fmla="*/ 504844 h 1274464"/>
                  <a:gd name="connsiteX74" fmla="*/ 281940 w 1973580"/>
                  <a:gd name="connsiteY74" fmla="*/ 497224 h 1274464"/>
                  <a:gd name="connsiteX75" fmla="*/ 304800 w 1973580"/>
                  <a:gd name="connsiteY75" fmla="*/ 489604 h 1274464"/>
                  <a:gd name="connsiteX76" fmla="*/ 358140 w 1973580"/>
                  <a:gd name="connsiteY76" fmla="*/ 459124 h 1274464"/>
                  <a:gd name="connsiteX77" fmla="*/ 373380 w 1973580"/>
                  <a:gd name="connsiteY77" fmla="*/ 436264 h 1274464"/>
                  <a:gd name="connsiteX78" fmla="*/ 396240 w 1973580"/>
                  <a:gd name="connsiteY78" fmla="*/ 421024 h 1274464"/>
                  <a:gd name="connsiteX79" fmla="*/ 403860 w 1973580"/>
                  <a:gd name="connsiteY79" fmla="*/ 382924 h 1274464"/>
                  <a:gd name="connsiteX80" fmla="*/ 419100 w 1973580"/>
                  <a:gd name="connsiteY80" fmla="*/ 352444 h 1274464"/>
                  <a:gd name="connsiteX81" fmla="*/ 426720 w 1973580"/>
                  <a:gd name="connsiteY81" fmla="*/ 329584 h 1274464"/>
                  <a:gd name="connsiteX82" fmla="*/ 434340 w 1973580"/>
                  <a:gd name="connsiteY82" fmla="*/ 93364 h 1274464"/>
                  <a:gd name="connsiteX83" fmla="*/ 441960 w 1973580"/>
                  <a:gd name="connsiteY83" fmla="*/ 55264 h 1274464"/>
                  <a:gd name="connsiteX84" fmla="*/ 457200 w 1973580"/>
                  <a:gd name="connsiteY84" fmla="*/ 32404 h 1274464"/>
                  <a:gd name="connsiteX85" fmla="*/ 464820 w 1973580"/>
                  <a:gd name="connsiteY85" fmla="*/ 1924 h 1274464"/>
                  <a:gd name="connsiteX86" fmla="*/ 510540 w 1973580"/>
                  <a:gd name="connsiteY86" fmla="*/ 9544 h 1274464"/>
                  <a:gd name="connsiteX87" fmla="*/ 556260 w 1973580"/>
                  <a:gd name="connsiteY87" fmla="*/ 24784 h 1274464"/>
                  <a:gd name="connsiteX88" fmla="*/ 579120 w 1973580"/>
                  <a:gd name="connsiteY88" fmla="*/ 55264 h 1274464"/>
                  <a:gd name="connsiteX89" fmla="*/ 594360 w 1973580"/>
                  <a:gd name="connsiteY89" fmla="*/ 108604 h 1274464"/>
                  <a:gd name="connsiteX90" fmla="*/ 601980 w 1973580"/>
                  <a:gd name="connsiteY90" fmla="*/ 131464 h 1274464"/>
                  <a:gd name="connsiteX91" fmla="*/ 609600 w 1973580"/>
                  <a:gd name="connsiteY91" fmla="*/ 207664 h 1274464"/>
                  <a:gd name="connsiteX92" fmla="*/ 617220 w 1973580"/>
                  <a:gd name="connsiteY92" fmla="*/ 428644 h 1274464"/>
                  <a:gd name="connsiteX93" fmla="*/ 655320 w 1973580"/>
                  <a:gd name="connsiteY93" fmla="*/ 466744 h 1274464"/>
                  <a:gd name="connsiteX94" fmla="*/ 678180 w 1973580"/>
                  <a:gd name="connsiteY94" fmla="*/ 489604 h 1274464"/>
                  <a:gd name="connsiteX95" fmla="*/ 723900 w 1973580"/>
                  <a:gd name="connsiteY95" fmla="*/ 504844 h 1274464"/>
                  <a:gd name="connsiteX96" fmla="*/ 739140 w 1973580"/>
                  <a:gd name="connsiteY96" fmla="*/ 207664 h 1274464"/>
                  <a:gd name="connsiteX97" fmla="*/ 746760 w 1973580"/>
                  <a:gd name="connsiteY97" fmla="*/ 177184 h 1274464"/>
                  <a:gd name="connsiteX98" fmla="*/ 777240 w 1973580"/>
                  <a:gd name="connsiteY98" fmla="*/ 131464 h 1274464"/>
                  <a:gd name="connsiteX99" fmla="*/ 807720 w 1973580"/>
                  <a:gd name="connsiteY99" fmla="*/ 93364 h 127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973580" h="1274464">
                    <a:moveTo>
                      <a:pt x="723900" y="108604"/>
                    </a:moveTo>
                    <a:cubicBezTo>
                      <a:pt x="784373" y="84415"/>
                      <a:pt x="749024" y="97689"/>
                      <a:pt x="830580" y="70504"/>
                    </a:cubicBezTo>
                    <a:lnTo>
                      <a:pt x="853440" y="62884"/>
                    </a:lnTo>
                    <a:lnTo>
                      <a:pt x="876300" y="55264"/>
                    </a:lnTo>
                    <a:cubicBezTo>
                      <a:pt x="914400" y="57804"/>
                      <a:pt x="952649" y="58667"/>
                      <a:pt x="990600" y="62884"/>
                    </a:cubicBezTo>
                    <a:cubicBezTo>
                      <a:pt x="998583" y="63771"/>
                      <a:pt x="1007188" y="65486"/>
                      <a:pt x="1013460" y="70504"/>
                    </a:cubicBezTo>
                    <a:cubicBezTo>
                      <a:pt x="1020611" y="76225"/>
                      <a:pt x="1022224" y="86888"/>
                      <a:pt x="1028700" y="93364"/>
                    </a:cubicBezTo>
                    <a:cubicBezTo>
                      <a:pt x="1035176" y="99840"/>
                      <a:pt x="1043940" y="103524"/>
                      <a:pt x="1051560" y="108604"/>
                    </a:cubicBezTo>
                    <a:cubicBezTo>
                      <a:pt x="1097614" y="200712"/>
                      <a:pt x="1038958" y="86551"/>
                      <a:pt x="1082040" y="161944"/>
                    </a:cubicBezTo>
                    <a:cubicBezTo>
                      <a:pt x="1098136" y="190112"/>
                      <a:pt x="1095857" y="198621"/>
                      <a:pt x="1120140" y="222904"/>
                    </a:cubicBezTo>
                    <a:cubicBezTo>
                      <a:pt x="1126616" y="229380"/>
                      <a:pt x="1135674" y="232649"/>
                      <a:pt x="1143000" y="238144"/>
                    </a:cubicBezTo>
                    <a:cubicBezTo>
                      <a:pt x="1156011" y="247902"/>
                      <a:pt x="1168089" y="258866"/>
                      <a:pt x="1181100" y="268624"/>
                    </a:cubicBezTo>
                    <a:cubicBezTo>
                      <a:pt x="1198106" y="281379"/>
                      <a:pt x="1214753" y="290667"/>
                      <a:pt x="1234440" y="299104"/>
                    </a:cubicBezTo>
                    <a:cubicBezTo>
                      <a:pt x="1241823" y="302268"/>
                      <a:pt x="1249397" y="305287"/>
                      <a:pt x="1257300" y="306724"/>
                    </a:cubicBezTo>
                    <a:cubicBezTo>
                      <a:pt x="1277448" y="310387"/>
                      <a:pt x="1297940" y="311804"/>
                      <a:pt x="1318260" y="314344"/>
                    </a:cubicBezTo>
                    <a:cubicBezTo>
                      <a:pt x="1417320" y="311804"/>
                      <a:pt x="1516460" y="311437"/>
                      <a:pt x="1615440" y="306724"/>
                    </a:cubicBezTo>
                    <a:cubicBezTo>
                      <a:pt x="1623463" y="306342"/>
                      <a:pt x="1630268" y="299104"/>
                      <a:pt x="1638300" y="299104"/>
                    </a:cubicBezTo>
                    <a:cubicBezTo>
                      <a:pt x="1717081" y="299104"/>
                      <a:pt x="1795780" y="304184"/>
                      <a:pt x="1874520" y="306724"/>
                    </a:cubicBezTo>
                    <a:cubicBezTo>
                      <a:pt x="1884680" y="309264"/>
                      <a:pt x="1896286" y="308535"/>
                      <a:pt x="1905000" y="314344"/>
                    </a:cubicBezTo>
                    <a:cubicBezTo>
                      <a:pt x="1912620" y="319424"/>
                      <a:pt x="1914377" y="330169"/>
                      <a:pt x="1920240" y="337204"/>
                    </a:cubicBezTo>
                    <a:cubicBezTo>
                      <a:pt x="1927139" y="345483"/>
                      <a:pt x="1935480" y="352444"/>
                      <a:pt x="1943100" y="360064"/>
                    </a:cubicBezTo>
                    <a:cubicBezTo>
                      <a:pt x="1962253" y="417523"/>
                      <a:pt x="1936417" y="346698"/>
                      <a:pt x="1965960" y="405784"/>
                    </a:cubicBezTo>
                    <a:cubicBezTo>
                      <a:pt x="1969552" y="412968"/>
                      <a:pt x="1971040" y="421024"/>
                      <a:pt x="1973580" y="428644"/>
                    </a:cubicBezTo>
                    <a:cubicBezTo>
                      <a:pt x="1971040" y="471824"/>
                      <a:pt x="1970264" y="515144"/>
                      <a:pt x="1965960" y="558184"/>
                    </a:cubicBezTo>
                    <a:cubicBezTo>
                      <a:pt x="1963003" y="587751"/>
                      <a:pt x="1956404" y="578847"/>
                      <a:pt x="1935480" y="596284"/>
                    </a:cubicBezTo>
                    <a:cubicBezTo>
                      <a:pt x="1927201" y="603183"/>
                      <a:pt x="1921976" y="613797"/>
                      <a:pt x="1912620" y="619144"/>
                    </a:cubicBezTo>
                    <a:cubicBezTo>
                      <a:pt x="1903527" y="624340"/>
                      <a:pt x="1891946" y="623087"/>
                      <a:pt x="1882140" y="626764"/>
                    </a:cubicBezTo>
                    <a:cubicBezTo>
                      <a:pt x="1819076" y="650413"/>
                      <a:pt x="1888197" y="636680"/>
                      <a:pt x="1805940" y="657244"/>
                    </a:cubicBezTo>
                    <a:cubicBezTo>
                      <a:pt x="1796616" y="659575"/>
                      <a:pt x="1742061" y="671558"/>
                      <a:pt x="1722120" y="680104"/>
                    </a:cubicBezTo>
                    <a:cubicBezTo>
                      <a:pt x="1711679" y="684579"/>
                      <a:pt x="1700510" y="688248"/>
                      <a:pt x="1691640" y="695344"/>
                    </a:cubicBezTo>
                    <a:cubicBezTo>
                      <a:pt x="1674810" y="708808"/>
                      <a:pt x="1645920" y="741064"/>
                      <a:pt x="1645920" y="741064"/>
                    </a:cubicBezTo>
                    <a:cubicBezTo>
                      <a:pt x="1643380" y="789324"/>
                      <a:pt x="1642675" y="837716"/>
                      <a:pt x="1638300" y="885844"/>
                    </a:cubicBezTo>
                    <a:cubicBezTo>
                      <a:pt x="1637573" y="893843"/>
                      <a:pt x="1631719" y="900739"/>
                      <a:pt x="1630680" y="908704"/>
                    </a:cubicBezTo>
                    <a:cubicBezTo>
                      <a:pt x="1624077" y="959329"/>
                      <a:pt x="1621292" y="1010387"/>
                      <a:pt x="1615440" y="1061104"/>
                    </a:cubicBezTo>
                    <a:cubicBezTo>
                      <a:pt x="1610065" y="1107691"/>
                      <a:pt x="1608879" y="1098250"/>
                      <a:pt x="1600200" y="1137304"/>
                    </a:cubicBezTo>
                    <a:cubicBezTo>
                      <a:pt x="1594674" y="1162173"/>
                      <a:pt x="1594582" y="1185194"/>
                      <a:pt x="1577340" y="1205884"/>
                    </a:cubicBezTo>
                    <a:cubicBezTo>
                      <a:pt x="1571477" y="1212919"/>
                      <a:pt x="1562100" y="1216044"/>
                      <a:pt x="1554480" y="1221124"/>
                    </a:cubicBezTo>
                    <a:cubicBezTo>
                      <a:pt x="1549400" y="1228744"/>
                      <a:pt x="1547246" y="1239536"/>
                      <a:pt x="1539240" y="1243984"/>
                    </a:cubicBezTo>
                    <a:cubicBezTo>
                      <a:pt x="1523076" y="1252964"/>
                      <a:pt x="1503740" y="1254359"/>
                      <a:pt x="1485900" y="1259224"/>
                    </a:cubicBezTo>
                    <a:cubicBezTo>
                      <a:pt x="1475796" y="1261980"/>
                      <a:pt x="1465886" y="1266456"/>
                      <a:pt x="1455420" y="1266844"/>
                    </a:cubicBezTo>
                    <a:cubicBezTo>
                      <a:pt x="1328482" y="1271545"/>
                      <a:pt x="1201420" y="1271924"/>
                      <a:pt x="1074420" y="1274464"/>
                    </a:cubicBezTo>
                    <a:cubicBezTo>
                      <a:pt x="939800" y="1271924"/>
                      <a:pt x="804874" y="1276270"/>
                      <a:pt x="670560" y="1266844"/>
                    </a:cubicBezTo>
                    <a:cubicBezTo>
                      <a:pt x="657891" y="1265955"/>
                      <a:pt x="651107" y="1250285"/>
                      <a:pt x="640080" y="1243984"/>
                    </a:cubicBezTo>
                    <a:cubicBezTo>
                      <a:pt x="633106" y="1239999"/>
                      <a:pt x="624404" y="1239956"/>
                      <a:pt x="617220" y="1236364"/>
                    </a:cubicBezTo>
                    <a:cubicBezTo>
                      <a:pt x="598839" y="1227173"/>
                      <a:pt x="574394" y="1210353"/>
                      <a:pt x="556260" y="1198264"/>
                    </a:cubicBezTo>
                    <a:cubicBezTo>
                      <a:pt x="539635" y="1148388"/>
                      <a:pt x="562725" y="1197340"/>
                      <a:pt x="525780" y="1167784"/>
                    </a:cubicBezTo>
                    <a:cubicBezTo>
                      <a:pt x="518629" y="1162063"/>
                      <a:pt x="517016" y="1151400"/>
                      <a:pt x="510540" y="1144924"/>
                    </a:cubicBezTo>
                    <a:cubicBezTo>
                      <a:pt x="504064" y="1138448"/>
                      <a:pt x="495300" y="1134764"/>
                      <a:pt x="487680" y="1129684"/>
                    </a:cubicBezTo>
                    <a:cubicBezTo>
                      <a:pt x="447040" y="1068724"/>
                      <a:pt x="500380" y="1142384"/>
                      <a:pt x="449580" y="1091584"/>
                    </a:cubicBezTo>
                    <a:cubicBezTo>
                      <a:pt x="443104" y="1085108"/>
                      <a:pt x="441232" y="1074755"/>
                      <a:pt x="434340" y="1068724"/>
                    </a:cubicBezTo>
                    <a:cubicBezTo>
                      <a:pt x="420556" y="1056663"/>
                      <a:pt x="404073" y="1048078"/>
                      <a:pt x="388620" y="1038244"/>
                    </a:cubicBezTo>
                    <a:cubicBezTo>
                      <a:pt x="376125" y="1030293"/>
                      <a:pt x="350520" y="1015384"/>
                      <a:pt x="350520" y="1015384"/>
                    </a:cubicBezTo>
                    <a:lnTo>
                      <a:pt x="320040" y="969664"/>
                    </a:lnTo>
                    <a:lnTo>
                      <a:pt x="304800" y="946804"/>
                    </a:lnTo>
                    <a:cubicBezTo>
                      <a:pt x="302260" y="936644"/>
                      <a:pt x="302376" y="925417"/>
                      <a:pt x="297180" y="916324"/>
                    </a:cubicBezTo>
                    <a:cubicBezTo>
                      <a:pt x="288154" y="900528"/>
                      <a:pt x="266027" y="887935"/>
                      <a:pt x="251460" y="878224"/>
                    </a:cubicBezTo>
                    <a:cubicBezTo>
                      <a:pt x="241300" y="880764"/>
                      <a:pt x="228385" y="878439"/>
                      <a:pt x="220980" y="885844"/>
                    </a:cubicBezTo>
                    <a:cubicBezTo>
                      <a:pt x="213575" y="893249"/>
                      <a:pt x="214952" y="905973"/>
                      <a:pt x="213360" y="916324"/>
                    </a:cubicBezTo>
                    <a:cubicBezTo>
                      <a:pt x="209863" y="939057"/>
                      <a:pt x="214282" y="963548"/>
                      <a:pt x="205740" y="984904"/>
                    </a:cubicBezTo>
                    <a:cubicBezTo>
                      <a:pt x="202757" y="992362"/>
                      <a:pt x="190500" y="989984"/>
                      <a:pt x="182880" y="992524"/>
                    </a:cubicBezTo>
                    <a:cubicBezTo>
                      <a:pt x="154940" y="989984"/>
                      <a:pt x="126833" y="988872"/>
                      <a:pt x="99060" y="984904"/>
                    </a:cubicBezTo>
                    <a:cubicBezTo>
                      <a:pt x="91109" y="983768"/>
                      <a:pt x="82370" y="982426"/>
                      <a:pt x="76200" y="977284"/>
                    </a:cubicBezTo>
                    <a:cubicBezTo>
                      <a:pt x="66444" y="969154"/>
                      <a:pt x="60960" y="956964"/>
                      <a:pt x="53340" y="946804"/>
                    </a:cubicBezTo>
                    <a:cubicBezTo>
                      <a:pt x="50800" y="939184"/>
                      <a:pt x="49312" y="931128"/>
                      <a:pt x="45720" y="923944"/>
                    </a:cubicBezTo>
                    <a:cubicBezTo>
                      <a:pt x="41624" y="915753"/>
                      <a:pt x="34199" y="909453"/>
                      <a:pt x="30480" y="901084"/>
                    </a:cubicBezTo>
                    <a:cubicBezTo>
                      <a:pt x="23956" y="886404"/>
                      <a:pt x="20320" y="870604"/>
                      <a:pt x="15240" y="855364"/>
                    </a:cubicBezTo>
                    <a:lnTo>
                      <a:pt x="7620" y="832504"/>
                    </a:lnTo>
                    <a:lnTo>
                      <a:pt x="0" y="809644"/>
                    </a:lnTo>
                    <a:cubicBezTo>
                      <a:pt x="2540" y="753764"/>
                      <a:pt x="3330" y="697777"/>
                      <a:pt x="7620" y="642004"/>
                    </a:cubicBezTo>
                    <a:cubicBezTo>
                      <a:pt x="10242" y="607915"/>
                      <a:pt x="25941" y="595472"/>
                      <a:pt x="45720" y="565804"/>
                    </a:cubicBezTo>
                    <a:cubicBezTo>
                      <a:pt x="50800" y="558184"/>
                      <a:pt x="52272" y="545840"/>
                      <a:pt x="60960" y="542944"/>
                    </a:cubicBezTo>
                    <a:cubicBezTo>
                      <a:pt x="68580" y="540404"/>
                      <a:pt x="76437" y="538488"/>
                      <a:pt x="83820" y="535324"/>
                    </a:cubicBezTo>
                    <a:cubicBezTo>
                      <a:pt x="99188" y="528738"/>
                      <a:pt x="119290" y="515017"/>
                      <a:pt x="137160" y="512464"/>
                    </a:cubicBezTo>
                    <a:cubicBezTo>
                      <a:pt x="164933" y="508496"/>
                      <a:pt x="193079" y="507781"/>
                      <a:pt x="220980" y="504844"/>
                    </a:cubicBezTo>
                    <a:cubicBezTo>
                      <a:pt x="241346" y="502700"/>
                      <a:pt x="261620" y="499764"/>
                      <a:pt x="281940" y="497224"/>
                    </a:cubicBezTo>
                    <a:cubicBezTo>
                      <a:pt x="289560" y="494684"/>
                      <a:pt x="297417" y="492768"/>
                      <a:pt x="304800" y="489604"/>
                    </a:cubicBezTo>
                    <a:cubicBezTo>
                      <a:pt x="331870" y="478003"/>
                      <a:pt x="335182" y="474429"/>
                      <a:pt x="358140" y="459124"/>
                    </a:cubicBezTo>
                    <a:cubicBezTo>
                      <a:pt x="363220" y="451504"/>
                      <a:pt x="366904" y="442740"/>
                      <a:pt x="373380" y="436264"/>
                    </a:cubicBezTo>
                    <a:cubicBezTo>
                      <a:pt x="379856" y="429788"/>
                      <a:pt x="391696" y="428975"/>
                      <a:pt x="396240" y="421024"/>
                    </a:cubicBezTo>
                    <a:cubicBezTo>
                      <a:pt x="402666" y="409779"/>
                      <a:pt x="399764" y="395211"/>
                      <a:pt x="403860" y="382924"/>
                    </a:cubicBezTo>
                    <a:cubicBezTo>
                      <a:pt x="407452" y="372148"/>
                      <a:pt x="414625" y="362885"/>
                      <a:pt x="419100" y="352444"/>
                    </a:cubicBezTo>
                    <a:cubicBezTo>
                      <a:pt x="422264" y="345061"/>
                      <a:pt x="424180" y="337204"/>
                      <a:pt x="426720" y="329584"/>
                    </a:cubicBezTo>
                    <a:cubicBezTo>
                      <a:pt x="429260" y="250844"/>
                      <a:pt x="429970" y="172024"/>
                      <a:pt x="434340" y="93364"/>
                    </a:cubicBezTo>
                    <a:cubicBezTo>
                      <a:pt x="435058" y="80432"/>
                      <a:pt x="437412" y="67391"/>
                      <a:pt x="441960" y="55264"/>
                    </a:cubicBezTo>
                    <a:cubicBezTo>
                      <a:pt x="445176" y="46689"/>
                      <a:pt x="452120" y="40024"/>
                      <a:pt x="457200" y="32404"/>
                    </a:cubicBezTo>
                    <a:cubicBezTo>
                      <a:pt x="459740" y="22244"/>
                      <a:pt x="455194" y="6049"/>
                      <a:pt x="464820" y="1924"/>
                    </a:cubicBezTo>
                    <a:cubicBezTo>
                      <a:pt x="479021" y="-4162"/>
                      <a:pt x="495551" y="5797"/>
                      <a:pt x="510540" y="9544"/>
                    </a:cubicBezTo>
                    <a:cubicBezTo>
                      <a:pt x="526125" y="13440"/>
                      <a:pt x="556260" y="24784"/>
                      <a:pt x="556260" y="24784"/>
                    </a:cubicBezTo>
                    <a:cubicBezTo>
                      <a:pt x="563880" y="34944"/>
                      <a:pt x="573865" y="43702"/>
                      <a:pt x="579120" y="55264"/>
                    </a:cubicBezTo>
                    <a:cubicBezTo>
                      <a:pt x="586772" y="72098"/>
                      <a:pt x="589047" y="90892"/>
                      <a:pt x="594360" y="108604"/>
                    </a:cubicBezTo>
                    <a:cubicBezTo>
                      <a:pt x="596668" y="116297"/>
                      <a:pt x="599440" y="123844"/>
                      <a:pt x="601980" y="131464"/>
                    </a:cubicBezTo>
                    <a:cubicBezTo>
                      <a:pt x="604520" y="156864"/>
                      <a:pt x="608293" y="182171"/>
                      <a:pt x="609600" y="207664"/>
                    </a:cubicBezTo>
                    <a:cubicBezTo>
                      <a:pt x="613375" y="281271"/>
                      <a:pt x="610340" y="355262"/>
                      <a:pt x="617220" y="428644"/>
                    </a:cubicBezTo>
                    <a:cubicBezTo>
                      <a:pt x="619114" y="448849"/>
                      <a:pt x="643266" y="456699"/>
                      <a:pt x="655320" y="466744"/>
                    </a:cubicBezTo>
                    <a:cubicBezTo>
                      <a:pt x="663599" y="473643"/>
                      <a:pt x="668760" y="484371"/>
                      <a:pt x="678180" y="489604"/>
                    </a:cubicBezTo>
                    <a:cubicBezTo>
                      <a:pt x="692223" y="497406"/>
                      <a:pt x="723900" y="504844"/>
                      <a:pt x="723900" y="504844"/>
                    </a:cubicBezTo>
                    <a:cubicBezTo>
                      <a:pt x="728980" y="405784"/>
                      <a:pt x="732237" y="306614"/>
                      <a:pt x="739140" y="207664"/>
                    </a:cubicBezTo>
                    <a:cubicBezTo>
                      <a:pt x="739869" y="197217"/>
                      <a:pt x="742076" y="186551"/>
                      <a:pt x="746760" y="177184"/>
                    </a:cubicBezTo>
                    <a:cubicBezTo>
                      <a:pt x="754951" y="160801"/>
                      <a:pt x="767080" y="146704"/>
                      <a:pt x="777240" y="131464"/>
                    </a:cubicBezTo>
                    <a:cubicBezTo>
                      <a:pt x="796465" y="102626"/>
                      <a:pt x="786004" y="115080"/>
                      <a:pt x="807720" y="9336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任意多边形 9"/>
            <p:cNvSpPr/>
            <p:nvPr/>
          </p:nvSpPr>
          <p:spPr>
            <a:xfrm>
              <a:off x="5531848" y="4078224"/>
              <a:ext cx="640352" cy="266700"/>
            </a:xfrm>
            <a:custGeom>
              <a:avLst/>
              <a:gdLst>
                <a:gd name="connsiteX0" fmla="*/ 640352 w 640352"/>
                <a:gd name="connsiteY0" fmla="*/ 220980 h 266700"/>
                <a:gd name="connsiteX1" fmla="*/ 602252 w 640352"/>
                <a:gd name="connsiteY1" fmla="*/ 205740 h 266700"/>
                <a:gd name="connsiteX2" fmla="*/ 556532 w 640352"/>
                <a:gd name="connsiteY2" fmla="*/ 160020 h 266700"/>
                <a:gd name="connsiteX3" fmla="*/ 541292 w 640352"/>
                <a:gd name="connsiteY3" fmla="*/ 137160 h 266700"/>
                <a:gd name="connsiteX4" fmla="*/ 518432 w 640352"/>
                <a:gd name="connsiteY4" fmla="*/ 121920 h 266700"/>
                <a:gd name="connsiteX5" fmla="*/ 503192 w 640352"/>
                <a:gd name="connsiteY5" fmla="*/ 99060 h 266700"/>
                <a:gd name="connsiteX6" fmla="*/ 419372 w 640352"/>
                <a:gd name="connsiteY6" fmla="*/ 53340 h 266700"/>
                <a:gd name="connsiteX7" fmla="*/ 312692 w 640352"/>
                <a:gd name="connsiteY7" fmla="*/ 60960 h 266700"/>
                <a:gd name="connsiteX8" fmla="*/ 289832 w 640352"/>
                <a:gd name="connsiteY8" fmla="*/ 68580 h 266700"/>
                <a:gd name="connsiteX9" fmla="*/ 206012 w 640352"/>
                <a:gd name="connsiteY9" fmla="*/ 60960 h 266700"/>
                <a:gd name="connsiteX10" fmla="*/ 167912 w 640352"/>
                <a:gd name="connsiteY10" fmla="*/ 30480 h 266700"/>
                <a:gd name="connsiteX11" fmla="*/ 122192 w 640352"/>
                <a:gd name="connsiteY11" fmla="*/ 15240 h 266700"/>
                <a:gd name="connsiteX12" fmla="*/ 7892 w 640352"/>
                <a:gd name="connsiteY12" fmla="*/ 0 h 266700"/>
                <a:gd name="connsiteX13" fmla="*/ 38372 w 640352"/>
                <a:gd name="connsiteY13" fmla="*/ 160020 h 266700"/>
                <a:gd name="connsiteX14" fmla="*/ 61232 w 640352"/>
                <a:gd name="connsiteY14" fmla="*/ 175260 h 266700"/>
                <a:gd name="connsiteX15" fmla="*/ 76472 w 640352"/>
                <a:gd name="connsiteY15" fmla="*/ 236220 h 266700"/>
                <a:gd name="connsiteX16" fmla="*/ 91712 w 640352"/>
                <a:gd name="connsiteY16"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0352" h="266700">
                  <a:moveTo>
                    <a:pt x="640352" y="220980"/>
                  </a:moveTo>
                  <a:cubicBezTo>
                    <a:pt x="627652" y="215900"/>
                    <a:pt x="613314" y="213785"/>
                    <a:pt x="602252" y="205740"/>
                  </a:cubicBezTo>
                  <a:cubicBezTo>
                    <a:pt x="584822" y="193063"/>
                    <a:pt x="568487" y="177953"/>
                    <a:pt x="556532" y="160020"/>
                  </a:cubicBezTo>
                  <a:cubicBezTo>
                    <a:pt x="551452" y="152400"/>
                    <a:pt x="547768" y="143636"/>
                    <a:pt x="541292" y="137160"/>
                  </a:cubicBezTo>
                  <a:cubicBezTo>
                    <a:pt x="534816" y="130684"/>
                    <a:pt x="526052" y="127000"/>
                    <a:pt x="518432" y="121920"/>
                  </a:cubicBezTo>
                  <a:cubicBezTo>
                    <a:pt x="513352" y="114300"/>
                    <a:pt x="510084" y="105091"/>
                    <a:pt x="503192" y="99060"/>
                  </a:cubicBezTo>
                  <a:cubicBezTo>
                    <a:pt x="471135" y="71010"/>
                    <a:pt x="455775" y="67901"/>
                    <a:pt x="419372" y="53340"/>
                  </a:cubicBezTo>
                  <a:cubicBezTo>
                    <a:pt x="383812" y="55880"/>
                    <a:pt x="348098" y="56795"/>
                    <a:pt x="312692" y="60960"/>
                  </a:cubicBezTo>
                  <a:cubicBezTo>
                    <a:pt x="304715" y="61898"/>
                    <a:pt x="297864" y="68580"/>
                    <a:pt x="289832" y="68580"/>
                  </a:cubicBezTo>
                  <a:cubicBezTo>
                    <a:pt x="261777" y="68580"/>
                    <a:pt x="233952" y="63500"/>
                    <a:pt x="206012" y="60960"/>
                  </a:cubicBezTo>
                  <a:cubicBezTo>
                    <a:pt x="122642" y="33170"/>
                    <a:pt x="246694" y="79719"/>
                    <a:pt x="167912" y="30480"/>
                  </a:cubicBezTo>
                  <a:cubicBezTo>
                    <a:pt x="154289" y="21966"/>
                    <a:pt x="138038" y="17881"/>
                    <a:pt x="122192" y="15240"/>
                  </a:cubicBezTo>
                  <a:cubicBezTo>
                    <a:pt x="53784" y="3839"/>
                    <a:pt x="91828" y="9326"/>
                    <a:pt x="7892" y="0"/>
                  </a:cubicBezTo>
                  <a:cubicBezTo>
                    <a:pt x="19762" y="237400"/>
                    <a:pt x="-33349" y="124159"/>
                    <a:pt x="38372" y="160020"/>
                  </a:cubicBezTo>
                  <a:cubicBezTo>
                    <a:pt x="46563" y="164116"/>
                    <a:pt x="53612" y="170180"/>
                    <a:pt x="61232" y="175260"/>
                  </a:cubicBezTo>
                  <a:cubicBezTo>
                    <a:pt x="64130" y="189751"/>
                    <a:pt x="68662" y="220599"/>
                    <a:pt x="76472" y="236220"/>
                  </a:cubicBezTo>
                  <a:cubicBezTo>
                    <a:pt x="93121" y="269518"/>
                    <a:pt x="91712" y="247613"/>
                    <a:pt x="91712" y="266700"/>
                  </a:cubicBezTo>
                </a:path>
              </a:pathLst>
            </a:custGeom>
            <a:noFill/>
            <a:ln>
              <a:solidFill>
                <a:srgbClr val="3205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2"/>
          <a:stretch>
            <a:fillRect/>
          </a:stretch>
        </p:blipFill>
        <p:spPr>
          <a:xfrm>
            <a:off x="4253204" y="3503045"/>
            <a:ext cx="3812433" cy="3237374"/>
          </a:xfrm>
          <a:prstGeom prst="rect">
            <a:avLst/>
          </a:prstGeom>
        </p:spPr>
      </p:pic>
      <p:grpSp>
        <p:nvGrpSpPr>
          <p:cNvPr id="24" name="组合 23"/>
          <p:cNvGrpSpPr/>
          <p:nvPr/>
        </p:nvGrpSpPr>
        <p:grpSpPr>
          <a:xfrm>
            <a:off x="8866920" y="6561848"/>
            <a:ext cx="2760" cy="364854"/>
            <a:chOff x="8638540" y="5083446"/>
            <a:chExt cx="2760" cy="364854"/>
          </a:xfrm>
        </p:grpSpPr>
        <p:cxnSp>
          <p:nvCxnSpPr>
            <p:cNvPr id="15" name="直接连接符 14"/>
            <p:cNvCxnSpPr/>
            <p:nvPr/>
          </p:nvCxnSpPr>
          <p:spPr>
            <a:xfrm flipH="1">
              <a:off x="8638540" y="5085986"/>
              <a:ext cx="2540" cy="3600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641300" y="5083446"/>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638540" y="539430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638540" y="5316588"/>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638540" y="5238874"/>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638540" y="516116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9007371" y="6561848"/>
            <a:ext cx="2760" cy="364854"/>
            <a:chOff x="8638540" y="5083446"/>
            <a:chExt cx="2760" cy="364854"/>
          </a:xfrm>
        </p:grpSpPr>
        <p:cxnSp>
          <p:nvCxnSpPr>
            <p:cNvPr id="26" name="直接连接符 25"/>
            <p:cNvCxnSpPr/>
            <p:nvPr/>
          </p:nvCxnSpPr>
          <p:spPr>
            <a:xfrm flipH="1">
              <a:off x="8638540" y="5085986"/>
              <a:ext cx="2540" cy="3600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641300" y="5083446"/>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638540" y="539430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638540" y="5316588"/>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638540" y="5238874"/>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638540" y="516116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9021B466-2491-4EE4-AEDC-AC50203AEBC7}"/>
              </a:ext>
            </a:extLst>
          </p:cNvPr>
          <p:cNvGrpSpPr/>
          <p:nvPr/>
        </p:nvGrpSpPr>
        <p:grpSpPr>
          <a:xfrm>
            <a:off x="4376223" y="3613469"/>
            <a:ext cx="3583730" cy="3099654"/>
            <a:chOff x="4376223" y="3460044"/>
            <a:chExt cx="3583730" cy="3099654"/>
          </a:xfrm>
        </p:grpSpPr>
        <p:grpSp>
          <p:nvGrpSpPr>
            <p:cNvPr id="32" name="组合 31"/>
            <p:cNvGrpSpPr/>
            <p:nvPr/>
          </p:nvGrpSpPr>
          <p:grpSpPr>
            <a:xfrm>
              <a:off x="6178203" y="3576519"/>
              <a:ext cx="2760" cy="364854"/>
              <a:chOff x="8638540" y="5083446"/>
              <a:chExt cx="2760" cy="364854"/>
            </a:xfrm>
          </p:grpSpPr>
          <p:cxnSp>
            <p:nvCxnSpPr>
              <p:cNvPr id="33" name="直接连接符 32"/>
              <p:cNvCxnSpPr/>
              <p:nvPr/>
            </p:nvCxnSpPr>
            <p:spPr>
              <a:xfrm flipH="1">
                <a:off x="8638540" y="5085986"/>
                <a:ext cx="2540" cy="3600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641300" y="5083446"/>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638540" y="539430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638540" y="5316588"/>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638540" y="5238874"/>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638540" y="516116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7553452" y="3576519"/>
              <a:ext cx="2760" cy="364854"/>
              <a:chOff x="8638540" y="5083446"/>
              <a:chExt cx="2760" cy="364854"/>
            </a:xfrm>
          </p:grpSpPr>
          <p:cxnSp>
            <p:nvCxnSpPr>
              <p:cNvPr id="40" name="直接连接符 39"/>
              <p:cNvCxnSpPr/>
              <p:nvPr/>
            </p:nvCxnSpPr>
            <p:spPr>
              <a:xfrm flipH="1">
                <a:off x="8638540" y="5085986"/>
                <a:ext cx="2540" cy="3600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641300" y="5083446"/>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638540" y="539430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638540" y="5316588"/>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638540" y="5238874"/>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638540" y="516116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6815836" y="5179314"/>
              <a:ext cx="2760" cy="364854"/>
              <a:chOff x="8638540" y="5083446"/>
              <a:chExt cx="2760" cy="364854"/>
            </a:xfrm>
          </p:grpSpPr>
          <p:cxnSp>
            <p:nvCxnSpPr>
              <p:cNvPr id="61" name="直接连接符 60"/>
              <p:cNvCxnSpPr/>
              <p:nvPr/>
            </p:nvCxnSpPr>
            <p:spPr>
              <a:xfrm flipH="1">
                <a:off x="8638540" y="5085986"/>
                <a:ext cx="2540" cy="3600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641300" y="5083446"/>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638540" y="539430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8638540" y="5316588"/>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8638540" y="5238874"/>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8638540" y="516116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5169916" y="5176287"/>
              <a:ext cx="2760" cy="364854"/>
              <a:chOff x="8638540" y="5083446"/>
              <a:chExt cx="2760" cy="364854"/>
            </a:xfrm>
          </p:grpSpPr>
          <p:cxnSp>
            <p:nvCxnSpPr>
              <p:cNvPr id="68" name="直接连接符 67"/>
              <p:cNvCxnSpPr/>
              <p:nvPr/>
            </p:nvCxnSpPr>
            <p:spPr>
              <a:xfrm flipH="1">
                <a:off x="8638540" y="5085986"/>
                <a:ext cx="2540" cy="3600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641300" y="5083446"/>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8638540" y="539430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638540" y="5316588"/>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8638540" y="5238874"/>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638540" y="516116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4" name="组合 73"/>
            <p:cNvGrpSpPr/>
            <p:nvPr/>
          </p:nvGrpSpPr>
          <p:grpSpPr>
            <a:xfrm>
              <a:off x="5078476" y="3576520"/>
              <a:ext cx="2760" cy="364854"/>
              <a:chOff x="8638540" y="5083446"/>
              <a:chExt cx="2760" cy="364854"/>
            </a:xfrm>
          </p:grpSpPr>
          <p:cxnSp>
            <p:nvCxnSpPr>
              <p:cNvPr id="75" name="直接连接符 74"/>
              <p:cNvCxnSpPr/>
              <p:nvPr/>
            </p:nvCxnSpPr>
            <p:spPr>
              <a:xfrm flipH="1">
                <a:off x="8638540" y="5085986"/>
                <a:ext cx="2540" cy="3600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8641300" y="5083446"/>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638540" y="539430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638540" y="5316588"/>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8638540" y="5238874"/>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8638540" y="5161160"/>
                <a:ext cx="0" cy="54000"/>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5370555" y="3460044"/>
              <a:ext cx="699459" cy="597806"/>
              <a:chOff x="3073364" y="2926081"/>
              <a:chExt cx="699459" cy="597806"/>
            </a:xfrm>
          </p:grpSpPr>
          <p:sp>
            <p:nvSpPr>
              <p:cNvPr id="97" name="矩形 96"/>
              <p:cNvSpPr/>
              <p:nvPr/>
            </p:nvSpPr>
            <p:spPr>
              <a:xfrm>
                <a:off x="3133725" y="2926081"/>
                <a:ext cx="578739" cy="59780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p:cNvGrpSpPr/>
              <p:nvPr/>
            </p:nvGrpSpPr>
            <p:grpSpPr>
              <a:xfrm>
                <a:off x="3073364" y="3164780"/>
                <a:ext cx="699459" cy="120407"/>
                <a:chOff x="5352526" y="3693620"/>
                <a:chExt cx="699459" cy="120407"/>
              </a:xfrm>
            </p:grpSpPr>
            <p:sp>
              <p:nvSpPr>
                <p:cNvPr id="99" name="椭圆 98"/>
                <p:cNvSpPr/>
                <p:nvPr/>
              </p:nvSpPr>
              <p:spPr>
                <a:xfrm>
                  <a:off x="5943906" y="3693620"/>
                  <a:ext cx="108079" cy="11016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5352526" y="3703866"/>
                  <a:ext cx="108079" cy="11016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7" name="组合 106"/>
            <p:cNvGrpSpPr/>
            <p:nvPr/>
          </p:nvGrpSpPr>
          <p:grpSpPr>
            <a:xfrm>
              <a:off x="6553315" y="3460044"/>
              <a:ext cx="699459" cy="597806"/>
              <a:chOff x="3073364" y="2926081"/>
              <a:chExt cx="699459" cy="597806"/>
            </a:xfrm>
          </p:grpSpPr>
          <p:sp>
            <p:nvSpPr>
              <p:cNvPr id="108" name="矩形 107"/>
              <p:cNvSpPr/>
              <p:nvPr/>
            </p:nvSpPr>
            <p:spPr>
              <a:xfrm>
                <a:off x="3133725" y="2926081"/>
                <a:ext cx="578739" cy="59780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9" name="组合 108"/>
              <p:cNvGrpSpPr/>
              <p:nvPr/>
            </p:nvGrpSpPr>
            <p:grpSpPr>
              <a:xfrm>
                <a:off x="3073364" y="3164780"/>
                <a:ext cx="699459" cy="120407"/>
                <a:chOff x="5352526" y="3693620"/>
                <a:chExt cx="699459" cy="120407"/>
              </a:xfrm>
            </p:grpSpPr>
            <p:sp>
              <p:nvSpPr>
                <p:cNvPr id="110" name="椭圆 109"/>
                <p:cNvSpPr/>
                <p:nvPr/>
              </p:nvSpPr>
              <p:spPr>
                <a:xfrm>
                  <a:off x="5943906" y="3693620"/>
                  <a:ext cx="108079" cy="11016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5352526" y="3703866"/>
                  <a:ext cx="108079" cy="11016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2" name="组合 111"/>
            <p:cNvGrpSpPr/>
            <p:nvPr/>
          </p:nvGrpSpPr>
          <p:grpSpPr>
            <a:xfrm>
              <a:off x="5690338" y="5099768"/>
              <a:ext cx="699459" cy="597806"/>
              <a:chOff x="3073364" y="2926081"/>
              <a:chExt cx="699459" cy="597806"/>
            </a:xfrm>
          </p:grpSpPr>
          <p:sp>
            <p:nvSpPr>
              <p:cNvPr id="113" name="矩形 112"/>
              <p:cNvSpPr/>
              <p:nvPr/>
            </p:nvSpPr>
            <p:spPr>
              <a:xfrm>
                <a:off x="3133725" y="2926081"/>
                <a:ext cx="578739" cy="59780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4" name="组合 113"/>
              <p:cNvGrpSpPr/>
              <p:nvPr/>
            </p:nvGrpSpPr>
            <p:grpSpPr>
              <a:xfrm>
                <a:off x="3073364" y="3164780"/>
                <a:ext cx="699459" cy="120407"/>
                <a:chOff x="5352526" y="3693620"/>
                <a:chExt cx="699459" cy="120407"/>
              </a:xfrm>
            </p:grpSpPr>
            <p:sp>
              <p:nvSpPr>
                <p:cNvPr id="115" name="椭圆 114"/>
                <p:cNvSpPr/>
                <p:nvPr/>
              </p:nvSpPr>
              <p:spPr>
                <a:xfrm>
                  <a:off x="5943906" y="3693620"/>
                  <a:ext cx="108079" cy="11016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5352526" y="3703866"/>
                  <a:ext cx="108079" cy="11016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17" name="组合 116"/>
            <p:cNvGrpSpPr/>
            <p:nvPr/>
          </p:nvGrpSpPr>
          <p:grpSpPr>
            <a:xfrm>
              <a:off x="5370554" y="5802959"/>
              <a:ext cx="903691" cy="756739"/>
              <a:chOff x="3073364" y="2926081"/>
              <a:chExt cx="671649" cy="597806"/>
            </a:xfrm>
          </p:grpSpPr>
          <p:sp>
            <p:nvSpPr>
              <p:cNvPr id="118" name="矩形 117"/>
              <p:cNvSpPr/>
              <p:nvPr/>
            </p:nvSpPr>
            <p:spPr>
              <a:xfrm>
                <a:off x="3133725" y="2926081"/>
                <a:ext cx="578739" cy="59780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9" name="组合 118"/>
              <p:cNvGrpSpPr/>
              <p:nvPr/>
            </p:nvGrpSpPr>
            <p:grpSpPr>
              <a:xfrm>
                <a:off x="3073364" y="3164780"/>
                <a:ext cx="671649" cy="95564"/>
                <a:chOff x="5352526" y="3693620"/>
                <a:chExt cx="671649" cy="95564"/>
              </a:xfrm>
            </p:grpSpPr>
            <p:sp>
              <p:nvSpPr>
                <p:cNvPr id="120" name="椭圆 119"/>
                <p:cNvSpPr/>
                <p:nvPr/>
              </p:nvSpPr>
              <p:spPr>
                <a:xfrm>
                  <a:off x="5943906" y="3693620"/>
                  <a:ext cx="80269" cy="8531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5352526" y="3703866"/>
                  <a:ext cx="80269" cy="8531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2" name="组合 121"/>
            <p:cNvGrpSpPr/>
            <p:nvPr/>
          </p:nvGrpSpPr>
          <p:grpSpPr>
            <a:xfrm rot="16200000">
              <a:off x="4339922" y="3936606"/>
              <a:ext cx="938098" cy="865496"/>
              <a:chOff x="3103107" y="2926081"/>
              <a:chExt cx="653917" cy="597806"/>
            </a:xfrm>
          </p:grpSpPr>
          <p:sp>
            <p:nvSpPr>
              <p:cNvPr id="123" name="矩形 122"/>
              <p:cNvSpPr/>
              <p:nvPr/>
            </p:nvSpPr>
            <p:spPr>
              <a:xfrm>
                <a:off x="3133725" y="2926081"/>
                <a:ext cx="578739" cy="59780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4" name="组合 123"/>
              <p:cNvGrpSpPr/>
              <p:nvPr/>
            </p:nvGrpSpPr>
            <p:grpSpPr>
              <a:xfrm>
                <a:off x="3103107" y="3164780"/>
                <a:ext cx="653917" cy="84842"/>
                <a:chOff x="5382269" y="3693620"/>
                <a:chExt cx="653917" cy="84842"/>
              </a:xfrm>
            </p:grpSpPr>
            <p:sp>
              <p:nvSpPr>
                <p:cNvPr id="125" name="椭圆 124"/>
                <p:cNvSpPr/>
                <p:nvPr/>
              </p:nvSpPr>
              <p:spPr>
                <a:xfrm>
                  <a:off x="5960903" y="3693620"/>
                  <a:ext cx="75283" cy="7459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5382269" y="3703866"/>
                  <a:ext cx="75283" cy="7459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7" name="组合 126"/>
            <p:cNvGrpSpPr/>
            <p:nvPr/>
          </p:nvGrpSpPr>
          <p:grpSpPr>
            <a:xfrm>
              <a:off x="6900449" y="4443131"/>
              <a:ext cx="1059504" cy="1495232"/>
              <a:chOff x="3091025" y="2547786"/>
              <a:chExt cx="613958" cy="902999"/>
            </a:xfrm>
          </p:grpSpPr>
          <p:sp>
            <p:nvSpPr>
              <p:cNvPr id="128" name="矩形 127"/>
              <p:cNvSpPr/>
              <p:nvPr/>
            </p:nvSpPr>
            <p:spPr>
              <a:xfrm>
                <a:off x="3126244" y="2580915"/>
                <a:ext cx="578739" cy="86987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9" name="组合 128"/>
              <p:cNvGrpSpPr/>
              <p:nvPr/>
            </p:nvGrpSpPr>
            <p:grpSpPr>
              <a:xfrm>
                <a:off x="3091025" y="2547786"/>
                <a:ext cx="558260" cy="589743"/>
                <a:chOff x="5370187" y="3076626"/>
                <a:chExt cx="558260" cy="589743"/>
              </a:xfrm>
            </p:grpSpPr>
            <p:sp>
              <p:nvSpPr>
                <p:cNvPr id="130" name="椭圆 129"/>
                <p:cNvSpPr/>
                <p:nvPr/>
              </p:nvSpPr>
              <p:spPr>
                <a:xfrm>
                  <a:off x="5853956" y="3076626"/>
                  <a:ext cx="74491" cy="7826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p:cNvSpPr/>
                <p:nvPr/>
              </p:nvSpPr>
              <p:spPr>
                <a:xfrm>
                  <a:off x="5370187" y="3597106"/>
                  <a:ext cx="68684" cy="6926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82" name="直接连接符 81"/>
            <p:cNvCxnSpPr/>
            <p:nvPr/>
          </p:nvCxnSpPr>
          <p:spPr>
            <a:xfrm>
              <a:off x="6177983" y="3677837"/>
              <a:ext cx="431298" cy="862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V="1">
              <a:off x="6042405" y="3761755"/>
              <a:ext cx="132392" cy="2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7196810" y="3757605"/>
              <a:ext cx="354103" cy="2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endCxn id="130" idx="1"/>
            </p:cNvCxnSpPr>
            <p:nvPr/>
          </p:nvCxnSpPr>
          <p:spPr>
            <a:xfrm>
              <a:off x="7527955" y="3907799"/>
              <a:ext cx="226157" cy="5543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V="1">
              <a:off x="6815328" y="5358715"/>
              <a:ext cx="145053" cy="301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6364638" y="5294073"/>
              <a:ext cx="434663" cy="906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5166471" y="5370002"/>
              <a:ext cx="578928" cy="268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a:stCxn id="126" idx="2"/>
            </p:cNvCxnSpPr>
            <p:nvPr/>
          </p:nvCxnSpPr>
          <p:spPr>
            <a:xfrm>
              <a:off x="4790643" y="4838403"/>
              <a:ext cx="384353" cy="4538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5186898" y="5511827"/>
              <a:ext cx="255587" cy="677708"/>
            </a:xfrm>
            <a:prstGeom prst="line">
              <a:avLst/>
            </a:prstGeom>
            <a:ln w="38100">
              <a:solidFill>
                <a:srgbClr val="3205D9"/>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6216658" y="5458874"/>
              <a:ext cx="586386" cy="700245"/>
            </a:xfrm>
            <a:prstGeom prst="line">
              <a:avLst/>
            </a:prstGeom>
            <a:ln w="38100">
              <a:solidFill>
                <a:srgbClr val="3205D9"/>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V="1">
              <a:off x="5095376" y="3751509"/>
              <a:ext cx="312629" cy="72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a:stCxn id="125" idx="6"/>
            </p:cNvCxnSpPr>
            <p:nvPr/>
          </p:nvCxnSpPr>
          <p:spPr>
            <a:xfrm flipV="1">
              <a:off x="4775809" y="3847088"/>
              <a:ext cx="298272" cy="532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3" name="标题 1"/>
          <p:cNvSpPr txBox="1">
            <a:spLocks/>
          </p:cNvSpPr>
          <p:nvPr/>
        </p:nvSpPr>
        <p:spPr>
          <a:xfrm>
            <a:off x="0" y="5259"/>
            <a:ext cx="7096763" cy="326228"/>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000" dirty="0">
                <a:solidFill>
                  <a:srgbClr val="7030A0"/>
                </a:solidFill>
              </a:rPr>
              <a:t>附录</a:t>
            </a:r>
            <a:r>
              <a:rPr lang="en-US" altLang="zh-CN" sz="2000" dirty="0">
                <a:solidFill>
                  <a:srgbClr val="7030A0"/>
                </a:solidFill>
              </a:rPr>
              <a:t>.</a:t>
            </a:r>
            <a:r>
              <a:rPr lang="zh-CN" altLang="en-US" sz="2000" dirty="0">
                <a:solidFill>
                  <a:srgbClr val="7030A0"/>
                </a:solidFill>
              </a:rPr>
              <a:t>面包板的使用</a:t>
            </a:r>
          </a:p>
        </p:txBody>
      </p:sp>
      <p:cxnSp>
        <p:nvCxnSpPr>
          <p:cNvPr id="104" name="直接连接符 103"/>
          <p:cNvCxnSpPr/>
          <p:nvPr/>
        </p:nvCxnSpPr>
        <p:spPr>
          <a:xfrm>
            <a:off x="0" y="331487"/>
            <a:ext cx="914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07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8731" y="-155735"/>
            <a:ext cx="7886700" cy="1325563"/>
          </a:xfrm>
        </p:spPr>
        <p:txBody>
          <a:bodyPr/>
          <a:lstStyle/>
          <a:p>
            <a:r>
              <a:rPr lang="zh-CN" altLang="en-US" dirty="0"/>
              <a:t>示例</a:t>
            </a:r>
            <a:r>
              <a:rPr lang="en-US" altLang="zh-CN" dirty="0"/>
              <a:t>1</a:t>
            </a:r>
            <a:endParaRPr lang="zh-CN" altLang="en-US" dirty="0"/>
          </a:p>
        </p:txBody>
      </p:sp>
      <p:pic>
        <p:nvPicPr>
          <p:cNvPr id="4" name="内容占位符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25041" r="37842" b="7409"/>
          <a:stretch/>
        </p:blipFill>
        <p:spPr>
          <a:xfrm>
            <a:off x="3613231" y="944251"/>
            <a:ext cx="4373301" cy="3588151"/>
          </a:xfrm>
        </p:spPr>
      </p:pic>
      <p:sp>
        <p:nvSpPr>
          <p:cNvPr id="5" name="文本框 4"/>
          <p:cNvSpPr txBox="1"/>
          <p:nvPr/>
        </p:nvSpPr>
        <p:spPr>
          <a:xfrm>
            <a:off x="2245489" y="2030441"/>
            <a:ext cx="1250065" cy="707886"/>
          </a:xfrm>
          <a:prstGeom prst="rect">
            <a:avLst/>
          </a:prstGeom>
          <a:noFill/>
        </p:spPr>
        <p:txBody>
          <a:bodyPr wrap="square" rtlCol="0">
            <a:spAutoFit/>
          </a:bodyPr>
          <a:lstStyle/>
          <a:p>
            <a:r>
              <a:rPr lang="zh-CN" altLang="en-US" sz="2000" b="1" dirty="0">
                <a:latin typeface="+mn-ea"/>
              </a:rPr>
              <a:t>连接干电池盒（</a:t>
            </a:r>
            <a:r>
              <a:rPr lang="en-US" altLang="zh-CN" sz="2000" b="1" dirty="0">
                <a:latin typeface="+mn-ea"/>
              </a:rPr>
              <a:t>3V)</a:t>
            </a:r>
            <a:endParaRPr lang="zh-CN" altLang="en-US" sz="2000" b="1" dirty="0">
              <a:latin typeface="+mn-ea"/>
            </a:endParaRPr>
          </a:p>
        </p:txBody>
      </p:sp>
      <p:sp>
        <p:nvSpPr>
          <p:cNvPr id="6" name="文本框 5"/>
          <p:cNvSpPr txBox="1"/>
          <p:nvPr/>
        </p:nvSpPr>
        <p:spPr>
          <a:xfrm>
            <a:off x="540031" y="5032225"/>
            <a:ext cx="8002085" cy="954107"/>
          </a:xfrm>
          <a:prstGeom prst="rect">
            <a:avLst/>
          </a:prstGeom>
          <a:noFill/>
        </p:spPr>
        <p:txBody>
          <a:bodyPr wrap="square" rtlCol="0">
            <a:spAutoFit/>
          </a:bodyPr>
          <a:lstStyle/>
          <a:p>
            <a:r>
              <a:rPr lang="zh-CN" altLang="en-US" sz="2000" dirty="0"/>
              <a:t>         这是最简单的电路，两节干电池为一个发光二极管供电。电源引至电源总线，发光二极管引脚连接至不同行，用短跳线进行了连接。</a:t>
            </a:r>
            <a:endParaRPr lang="en-US" altLang="zh-CN" sz="2000" dirty="0"/>
          </a:p>
          <a:p>
            <a:r>
              <a:rPr lang="zh-CN" altLang="en-US" sz="1600" dirty="0">
                <a:solidFill>
                  <a:srgbClr val="FF0000"/>
                </a:solidFill>
                <a:latin typeface="楷体" panose="02010609060101010101" pitchFamily="49" charset="-122"/>
                <a:ea typeface="楷体" panose="02010609060101010101" pitchFamily="49" charset="-122"/>
              </a:rPr>
              <a:t>注意：本电路使用了较大内阻的干电池和工作电压较大的</a:t>
            </a:r>
            <a:r>
              <a:rPr lang="en-US" altLang="zh-CN" sz="1600" dirty="0">
                <a:solidFill>
                  <a:srgbClr val="FF0000"/>
                </a:solidFill>
                <a:latin typeface="楷体" panose="02010609060101010101" pitchFamily="49" charset="-122"/>
                <a:ea typeface="楷体" panose="02010609060101010101" pitchFamily="49" charset="-122"/>
              </a:rPr>
              <a:t>LED</a:t>
            </a:r>
            <a:r>
              <a:rPr lang="zh-CN" altLang="en-US" sz="1600" dirty="0">
                <a:solidFill>
                  <a:srgbClr val="FF0000"/>
                </a:solidFill>
                <a:latin typeface="楷体" panose="02010609060101010101" pitchFamily="49" charset="-122"/>
                <a:ea typeface="楷体" panose="02010609060101010101" pitchFamily="49" charset="-122"/>
              </a:rPr>
              <a:t>。否则容易导致</a:t>
            </a:r>
            <a:r>
              <a:rPr lang="en-US" altLang="zh-CN" sz="1600" dirty="0">
                <a:solidFill>
                  <a:srgbClr val="FF0000"/>
                </a:solidFill>
                <a:latin typeface="楷体" panose="02010609060101010101" pitchFamily="49" charset="-122"/>
                <a:ea typeface="楷体" panose="02010609060101010101" pitchFamily="49" charset="-122"/>
              </a:rPr>
              <a:t>LED</a:t>
            </a:r>
            <a:r>
              <a:rPr lang="zh-CN" altLang="en-US" sz="1600" dirty="0">
                <a:solidFill>
                  <a:srgbClr val="FF0000"/>
                </a:solidFill>
                <a:latin typeface="楷体" panose="02010609060101010101" pitchFamily="49" charset="-122"/>
                <a:ea typeface="楷体" panose="02010609060101010101" pitchFamily="49" charset="-122"/>
              </a:rPr>
              <a:t>烧坏。</a:t>
            </a:r>
          </a:p>
        </p:txBody>
      </p:sp>
      <p:sp>
        <p:nvSpPr>
          <p:cNvPr id="7" name="任意多边形 6"/>
          <p:cNvSpPr/>
          <p:nvPr/>
        </p:nvSpPr>
        <p:spPr>
          <a:xfrm>
            <a:off x="5567423" y="2050410"/>
            <a:ext cx="1504709" cy="937816"/>
          </a:xfrm>
          <a:custGeom>
            <a:avLst/>
            <a:gdLst>
              <a:gd name="connsiteX0" fmla="*/ 104172 w 1504709"/>
              <a:gd name="connsiteY0" fmla="*/ 21458 h 937816"/>
              <a:gd name="connsiteX1" fmla="*/ 335666 w 1504709"/>
              <a:gd name="connsiteY1" fmla="*/ 33033 h 937816"/>
              <a:gd name="connsiteX2" fmla="*/ 347240 w 1504709"/>
              <a:gd name="connsiteY2" fmla="*/ 507595 h 937816"/>
              <a:gd name="connsiteX3" fmla="*/ 381964 w 1504709"/>
              <a:gd name="connsiteY3" fmla="*/ 727514 h 937816"/>
              <a:gd name="connsiteX4" fmla="*/ 370390 w 1504709"/>
              <a:gd name="connsiteY4" fmla="*/ 808537 h 937816"/>
              <a:gd name="connsiteX5" fmla="*/ 347240 w 1504709"/>
              <a:gd name="connsiteY5" fmla="*/ 843261 h 937816"/>
              <a:gd name="connsiteX6" fmla="*/ 335666 w 1504709"/>
              <a:gd name="connsiteY6" fmla="*/ 877985 h 937816"/>
              <a:gd name="connsiteX7" fmla="*/ 347240 w 1504709"/>
              <a:gd name="connsiteY7" fmla="*/ 935858 h 937816"/>
              <a:gd name="connsiteX8" fmla="*/ 497711 w 1504709"/>
              <a:gd name="connsiteY8" fmla="*/ 912709 h 937816"/>
              <a:gd name="connsiteX9" fmla="*/ 532435 w 1504709"/>
              <a:gd name="connsiteY9" fmla="*/ 901134 h 937816"/>
              <a:gd name="connsiteX10" fmla="*/ 1504709 w 1504709"/>
              <a:gd name="connsiteY10" fmla="*/ 889560 h 937816"/>
              <a:gd name="connsiteX11" fmla="*/ 1481559 w 1504709"/>
              <a:gd name="connsiteY11" fmla="*/ 785387 h 937816"/>
              <a:gd name="connsiteX12" fmla="*/ 1469985 w 1504709"/>
              <a:gd name="connsiteY12" fmla="*/ 750663 h 937816"/>
              <a:gd name="connsiteX13" fmla="*/ 1458410 w 1504709"/>
              <a:gd name="connsiteY13" fmla="*/ 692790 h 937816"/>
              <a:gd name="connsiteX14" fmla="*/ 1469985 w 1504709"/>
              <a:gd name="connsiteY14" fmla="*/ 426572 h 937816"/>
              <a:gd name="connsiteX15" fmla="*/ 1481559 w 1504709"/>
              <a:gd name="connsiteY15" fmla="*/ 391848 h 937816"/>
              <a:gd name="connsiteX16" fmla="*/ 1469985 w 1504709"/>
              <a:gd name="connsiteY16" fmla="*/ 218228 h 937816"/>
              <a:gd name="connsiteX17" fmla="*/ 1446835 w 1504709"/>
              <a:gd name="connsiteY17" fmla="*/ 195079 h 937816"/>
              <a:gd name="connsiteX18" fmla="*/ 1435261 w 1504709"/>
              <a:gd name="connsiteY18" fmla="*/ 137205 h 937816"/>
              <a:gd name="connsiteX19" fmla="*/ 1296364 w 1504709"/>
              <a:gd name="connsiteY19" fmla="*/ 148780 h 937816"/>
              <a:gd name="connsiteX20" fmla="*/ 1180618 w 1504709"/>
              <a:gd name="connsiteY20" fmla="*/ 171929 h 937816"/>
              <a:gd name="connsiteX21" fmla="*/ 1145893 w 1504709"/>
              <a:gd name="connsiteY21" fmla="*/ 183504 h 937816"/>
              <a:gd name="connsiteX22" fmla="*/ 1041721 w 1504709"/>
              <a:gd name="connsiteY22" fmla="*/ 195079 h 937816"/>
              <a:gd name="connsiteX23" fmla="*/ 960699 w 1504709"/>
              <a:gd name="connsiteY23" fmla="*/ 206653 h 937816"/>
              <a:gd name="connsiteX24" fmla="*/ 92597 w 1504709"/>
              <a:gd name="connsiteY24" fmla="*/ 195079 h 937816"/>
              <a:gd name="connsiteX25" fmla="*/ 57873 w 1504709"/>
              <a:gd name="connsiteY25" fmla="*/ 183504 h 937816"/>
              <a:gd name="connsiteX26" fmla="*/ 0 w 1504709"/>
              <a:gd name="connsiteY26" fmla="*/ 183504 h 93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04709" h="937816">
                <a:moveTo>
                  <a:pt x="104172" y="21458"/>
                </a:moveTo>
                <a:cubicBezTo>
                  <a:pt x="181337" y="25316"/>
                  <a:pt x="301114" y="-36071"/>
                  <a:pt x="335666" y="33033"/>
                </a:cubicBezTo>
                <a:cubicBezTo>
                  <a:pt x="406430" y="174562"/>
                  <a:pt x="338923" y="349579"/>
                  <a:pt x="347240" y="507595"/>
                </a:cubicBezTo>
                <a:cubicBezTo>
                  <a:pt x="354947" y="654024"/>
                  <a:pt x="354043" y="643747"/>
                  <a:pt x="381964" y="727514"/>
                </a:cubicBezTo>
                <a:cubicBezTo>
                  <a:pt x="378106" y="754522"/>
                  <a:pt x="378229" y="782406"/>
                  <a:pt x="370390" y="808537"/>
                </a:cubicBezTo>
                <a:cubicBezTo>
                  <a:pt x="366393" y="821861"/>
                  <a:pt x="353461" y="830818"/>
                  <a:pt x="347240" y="843261"/>
                </a:cubicBezTo>
                <a:cubicBezTo>
                  <a:pt x="341784" y="854174"/>
                  <a:pt x="339524" y="866410"/>
                  <a:pt x="335666" y="877985"/>
                </a:cubicBezTo>
                <a:cubicBezTo>
                  <a:pt x="339524" y="897276"/>
                  <a:pt x="328974" y="928552"/>
                  <a:pt x="347240" y="935858"/>
                </a:cubicBezTo>
                <a:cubicBezTo>
                  <a:pt x="368620" y="944410"/>
                  <a:pt x="462414" y="922794"/>
                  <a:pt x="497711" y="912709"/>
                </a:cubicBezTo>
                <a:cubicBezTo>
                  <a:pt x="509442" y="909357"/>
                  <a:pt x="520237" y="901414"/>
                  <a:pt x="532435" y="901134"/>
                </a:cubicBezTo>
                <a:cubicBezTo>
                  <a:pt x="856464" y="893685"/>
                  <a:pt x="1180618" y="893418"/>
                  <a:pt x="1504709" y="889560"/>
                </a:cubicBezTo>
                <a:cubicBezTo>
                  <a:pt x="1478654" y="811397"/>
                  <a:pt x="1508717" y="907602"/>
                  <a:pt x="1481559" y="785387"/>
                </a:cubicBezTo>
                <a:cubicBezTo>
                  <a:pt x="1478912" y="773477"/>
                  <a:pt x="1472944" y="762499"/>
                  <a:pt x="1469985" y="750663"/>
                </a:cubicBezTo>
                <a:cubicBezTo>
                  <a:pt x="1465214" y="731577"/>
                  <a:pt x="1462268" y="712081"/>
                  <a:pt x="1458410" y="692790"/>
                </a:cubicBezTo>
                <a:cubicBezTo>
                  <a:pt x="1462268" y="604051"/>
                  <a:pt x="1463173" y="515134"/>
                  <a:pt x="1469985" y="426572"/>
                </a:cubicBezTo>
                <a:cubicBezTo>
                  <a:pt x="1470921" y="414407"/>
                  <a:pt x="1481559" y="404049"/>
                  <a:pt x="1481559" y="391848"/>
                </a:cubicBezTo>
                <a:cubicBezTo>
                  <a:pt x="1481559" y="333846"/>
                  <a:pt x="1480065" y="275347"/>
                  <a:pt x="1469985" y="218228"/>
                </a:cubicBezTo>
                <a:cubicBezTo>
                  <a:pt x="1468089" y="207481"/>
                  <a:pt x="1454552" y="202795"/>
                  <a:pt x="1446835" y="195079"/>
                </a:cubicBezTo>
                <a:cubicBezTo>
                  <a:pt x="1442977" y="175788"/>
                  <a:pt x="1454064" y="142991"/>
                  <a:pt x="1435261" y="137205"/>
                </a:cubicBezTo>
                <a:cubicBezTo>
                  <a:pt x="1390856" y="123542"/>
                  <a:pt x="1342397" y="142503"/>
                  <a:pt x="1296364" y="148780"/>
                </a:cubicBezTo>
                <a:cubicBezTo>
                  <a:pt x="1257379" y="154096"/>
                  <a:pt x="1217945" y="159487"/>
                  <a:pt x="1180618" y="171929"/>
                </a:cubicBezTo>
                <a:cubicBezTo>
                  <a:pt x="1169043" y="175787"/>
                  <a:pt x="1157928" y="181498"/>
                  <a:pt x="1145893" y="183504"/>
                </a:cubicBezTo>
                <a:cubicBezTo>
                  <a:pt x="1111431" y="189248"/>
                  <a:pt x="1076389" y="190746"/>
                  <a:pt x="1041721" y="195079"/>
                </a:cubicBezTo>
                <a:cubicBezTo>
                  <a:pt x="1014650" y="198463"/>
                  <a:pt x="987706" y="202795"/>
                  <a:pt x="960699" y="206653"/>
                </a:cubicBezTo>
                <a:lnTo>
                  <a:pt x="92597" y="195079"/>
                </a:lnTo>
                <a:cubicBezTo>
                  <a:pt x="80400" y="194766"/>
                  <a:pt x="69980" y="185017"/>
                  <a:pt x="57873" y="183504"/>
                </a:cubicBezTo>
                <a:cubicBezTo>
                  <a:pt x="38731" y="181111"/>
                  <a:pt x="19291" y="183504"/>
                  <a:pt x="0" y="183504"/>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10B5840C-2480-42F7-AB30-AD176F0FFB4A}"/>
              </a:ext>
            </a:extLst>
          </p:cNvPr>
          <p:cNvCxnSpPr/>
          <p:nvPr/>
        </p:nvCxnSpPr>
        <p:spPr>
          <a:xfrm flipH="1">
            <a:off x="3179928" y="1289713"/>
            <a:ext cx="433303" cy="7407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696250D-86AC-4C19-9E03-5799969D4269}"/>
              </a:ext>
            </a:extLst>
          </p:cNvPr>
          <p:cNvCxnSpPr>
            <a:cxnSpLocks/>
          </p:cNvCxnSpPr>
          <p:nvPr/>
        </p:nvCxnSpPr>
        <p:spPr>
          <a:xfrm flipH="1" flipV="1">
            <a:off x="3059656" y="2838398"/>
            <a:ext cx="553575" cy="495314"/>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3" name="内容占位符 3">
            <a:extLst>
              <a:ext uri="{FF2B5EF4-FFF2-40B4-BE49-F238E27FC236}">
                <a16:creationId xmlns:a16="http://schemas.microsoft.com/office/drawing/2014/main" id="{667370A7-6BED-4C4B-95A4-B3D3FE191B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842" t="40403" r="45244" b="30564"/>
          <a:stretch/>
        </p:blipFill>
        <p:spPr>
          <a:xfrm>
            <a:off x="512358" y="2990205"/>
            <a:ext cx="2667570" cy="1542197"/>
          </a:xfrm>
          <a:prstGeom prst="rect">
            <a:avLst/>
          </a:prstGeom>
        </p:spPr>
      </p:pic>
      <p:sp>
        <p:nvSpPr>
          <p:cNvPr id="10" name="矩形 9"/>
          <p:cNvSpPr/>
          <p:nvPr/>
        </p:nvSpPr>
        <p:spPr>
          <a:xfrm>
            <a:off x="7343507" y="0"/>
            <a:ext cx="1800493" cy="369332"/>
          </a:xfrm>
          <a:prstGeom prst="rect">
            <a:avLst/>
          </a:prstGeom>
        </p:spPr>
        <p:txBody>
          <a:bodyPr wrap="none">
            <a:spAutoFit/>
          </a:bodyPr>
          <a:lstStyle/>
          <a:p>
            <a:r>
              <a:rPr lang="zh-CN" altLang="en-US" dirty="0">
                <a:solidFill>
                  <a:srgbClr val="3205D9"/>
                </a:solidFill>
                <a:latin typeface="黑体" panose="02010609060101010101" pitchFamily="49" charset="-122"/>
                <a:ea typeface="黑体" panose="02010609060101010101" pitchFamily="49" charset="-122"/>
              </a:rPr>
              <a:t>面包板使用介绍</a:t>
            </a:r>
            <a:endParaRPr lang="zh-CN" altLang="en-US" dirty="0"/>
          </a:p>
        </p:txBody>
      </p:sp>
      <p:sp>
        <p:nvSpPr>
          <p:cNvPr id="11" name="文本框 10"/>
          <p:cNvSpPr txBox="1"/>
          <p:nvPr/>
        </p:nvSpPr>
        <p:spPr>
          <a:xfrm>
            <a:off x="540031" y="6047003"/>
            <a:ext cx="5209212" cy="646331"/>
          </a:xfrm>
          <a:prstGeom prst="rect">
            <a:avLst/>
          </a:prstGeom>
          <a:noFill/>
        </p:spPr>
        <p:txBody>
          <a:bodyPr wrap="square" rtlCol="0">
            <a:spAutoFit/>
          </a:bodyPr>
          <a:lstStyle/>
          <a:p>
            <a:r>
              <a:rPr lang="zh-CN" altLang="en-US" b="1" dirty="0">
                <a:solidFill>
                  <a:srgbClr val="3205D9"/>
                </a:solidFill>
              </a:rPr>
              <a:t>常见错误：</a:t>
            </a:r>
            <a:endParaRPr lang="en-US" altLang="zh-CN" b="1" dirty="0">
              <a:solidFill>
                <a:srgbClr val="3205D9"/>
              </a:solidFill>
            </a:endParaRPr>
          </a:p>
          <a:p>
            <a:r>
              <a:rPr lang="zh-CN" altLang="en-US" dirty="0">
                <a:solidFill>
                  <a:srgbClr val="3205D9"/>
                </a:solidFill>
              </a:rPr>
              <a:t>因无保护电阻，电源和</a:t>
            </a:r>
            <a:r>
              <a:rPr lang="en-US" altLang="zh-CN" dirty="0">
                <a:solidFill>
                  <a:srgbClr val="3205D9"/>
                </a:solidFill>
              </a:rPr>
              <a:t>LED</a:t>
            </a:r>
            <a:r>
              <a:rPr lang="zh-CN" altLang="en-US" dirty="0">
                <a:solidFill>
                  <a:srgbClr val="3205D9"/>
                </a:solidFill>
              </a:rPr>
              <a:t>选择不当导致烧坏</a:t>
            </a:r>
          </a:p>
        </p:txBody>
      </p:sp>
    </p:spTree>
    <p:extLst>
      <p:ext uri="{BB962C8B-B14F-4D97-AF65-F5344CB8AC3E}">
        <p14:creationId xmlns:p14="http://schemas.microsoft.com/office/powerpoint/2010/main" val="2033879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628650" y="0"/>
            <a:ext cx="7886700" cy="1325563"/>
          </a:xfrm>
        </p:spPr>
        <p:txBody>
          <a:bodyPr/>
          <a:lstStyle/>
          <a:p>
            <a:pPr algn="ctr"/>
            <a:r>
              <a:rPr lang="zh-CN" altLang="en-US" b="1" dirty="0">
                <a:solidFill>
                  <a:srgbClr val="7030A0"/>
                </a:solidFill>
                <a:latin typeface="黑体" panose="02010609060101010101" pitchFamily="49" charset="-122"/>
                <a:ea typeface="黑体" panose="02010609060101010101" pitchFamily="49" charset="-122"/>
              </a:rPr>
              <a:t>实验内容</a:t>
            </a:r>
          </a:p>
        </p:txBody>
      </p:sp>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628650" y="1524917"/>
            <a:ext cx="7886700" cy="4351338"/>
          </a:xfrm>
        </p:spPr>
        <p:txBody>
          <a:bodyPr/>
          <a:lstStyle/>
          <a:p>
            <a:pPr marL="0" indent="0">
              <a:buNone/>
            </a:pPr>
            <a:r>
              <a:rPr lang="zh-CN" altLang="en-US" dirty="0">
                <a:latin typeface="楷体" panose="02010609060101010101" pitchFamily="49" charset="-122"/>
                <a:ea typeface="楷体" panose="02010609060101010101" pitchFamily="49" charset="-122"/>
              </a:rPr>
              <a:t>利用可用材料，完成以下</a:t>
            </a:r>
            <a:r>
              <a:rPr lang="en-US" altLang="zh-CN" dirty="0">
                <a:latin typeface="楷体" panose="02010609060101010101" pitchFamily="49" charset="-122"/>
                <a:ea typeface="楷体" panose="02010609060101010101" pitchFamily="49" charset="-122"/>
              </a:rPr>
              <a:t>2</a:t>
            </a:r>
            <a:r>
              <a:rPr lang="zh-CN" altLang="en-US" dirty="0">
                <a:latin typeface="楷体" panose="02010609060101010101" pitchFamily="49" charset="-122"/>
                <a:ea typeface="楷体" panose="02010609060101010101" pitchFamily="49" charset="-122"/>
              </a:rPr>
              <a:t>项实验。实验结束，整理实验器材。</a:t>
            </a:r>
            <a:endParaRPr lang="en-US" altLang="zh-CN" dirty="0">
              <a:latin typeface="楷体" panose="02010609060101010101" pitchFamily="49" charset="-122"/>
              <a:ea typeface="楷体" panose="02010609060101010101" pitchFamily="49" charset="-122"/>
            </a:endParaRPr>
          </a:p>
          <a:p>
            <a:pPr marL="0" indent="0">
              <a:buNone/>
            </a:pPr>
            <a:endParaRPr lang="en-US" altLang="zh-CN" dirty="0">
              <a:latin typeface="楷体" panose="02010609060101010101" pitchFamily="49" charset="-122"/>
              <a:ea typeface="楷体" panose="02010609060101010101" pitchFamily="49" charset="-122"/>
            </a:endParaRPr>
          </a:p>
          <a:p>
            <a:r>
              <a:rPr lang="zh-CN" altLang="en-US" dirty="0"/>
              <a:t>测量非线性元件的伏安曲线</a:t>
            </a:r>
            <a:endParaRPr lang="en-US" altLang="zh-CN" dirty="0"/>
          </a:p>
          <a:p>
            <a:pPr marL="0" indent="0">
              <a:buNone/>
            </a:pPr>
            <a:endParaRPr lang="en-US" altLang="zh-CN" sz="2000" dirty="0">
              <a:latin typeface="楷体" panose="02010609060101010101" pitchFamily="49" charset="-122"/>
              <a:ea typeface="楷体" panose="02010609060101010101" pitchFamily="49" charset="-122"/>
            </a:endParaRPr>
          </a:p>
          <a:p>
            <a:r>
              <a:rPr lang="zh-CN" altLang="en-US" dirty="0"/>
              <a:t>整流电路和电容特性</a:t>
            </a:r>
            <a:endParaRPr lang="en-US" altLang="zh-CN" dirty="0"/>
          </a:p>
          <a:p>
            <a:endParaRPr lang="en-US" altLang="zh-CN" dirty="0"/>
          </a:p>
          <a:p>
            <a:r>
              <a:rPr lang="zh-CN" altLang="en-US" dirty="0"/>
              <a:t>在“示波器等仪器的使用”中未完成万用表、电源内容的须在本课中完成。</a:t>
            </a:r>
            <a:endParaRPr lang="en-US" altLang="zh-CN" dirty="0"/>
          </a:p>
          <a:p>
            <a:endParaRPr lang="en-US" altLang="zh-CN" dirty="0"/>
          </a:p>
        </p:txBody>
      </p:sp>
    </p:spTree>
    <p:extLst>
      <p:ext uri="{BB962C8B-B14F-4D97-AF65-F5344CB8AC3E}">
        <p14:creationId xmlns:p14="http://schemas.microsoft.com/office/powerpoint/2010/main" val="656749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8731" y="-155735"/>
            <a:ext cx="7886700" cy="1325563"/>
          </a:xfrm>
        </p:spPr>
        <p:txBody>
          <a:bodyPr/>
          <a:lstStyle/>
          <a:p>
            <a:r>
              <a:rPr lang="zh-CN" altLang="en-US" dirty="0"/>
              <a:t>示例</a:t>
            </a:r>
            <a:r>
              <a:rPr lang="en-US" altLang="zh-CN" dirty="0"/>
              <a:t>2</a:t>
            </a:r>
            <a:endParaRPr lang="zh-CN" altLang="en-US" dirty="0"/>
          </a:p>
        </p:txBody>
      </p:sp>
      <p:sp>
        <p:nvSpPr>
          <p:cNvPr id="5" name="文本框 4"/>
          <p:cNvSpPr txBox="1"/>
          <p:nvPr/>
        </p:nvSpPr>
        <p:spPr>
          <a:xfrm>
            <a:off x="1141915" y="1056824"/>
            <a:ext cx="1250065" cy="707886"/>
          </a:xfrm>
          <a:prstGeom prst="rect">
            <a:avLst/>
          </a:prstGeom>
          <a:noFill/>
        </p:spPr>
        <p:txBody>
          <a:bodyPr wrap="square" rtlCol="0">
            <a:spAutoFit/>
          </a:bodyPr>
          <a:lstStyle/>
          <a:p>
            <a:r>
              <a:rPr lang="zh-CN" altLang="en-US" sz="2000" b="1" dirty="0">
                <a:latin typeface="+mn-ea"/>
              </a:rPr>
              <a:t>连接干电池盒（</a:t>
            </a:r>
            <a:r>
              <a:rPr lang="en-US" altLang="zh-CN" sz="2000" b="1" dirty="0">
                <a:latin typeface="+mn-ea"/>
              </a:rPr>
              <a:t>3V)</a:t>
            </a:r>
            <a:endParaRPr lang="zh-CN" altLang="en-US" sz="2000" b="1" dirty="0">
              <a:latin typeface="+mn-ea"/>
            </a:endParaRPr>
          </a:p>
        </p:txBody>
      </p:sp>
      <p:sp>
        <p:nvSpPr>
          <p:cNvPr id="6" name="文本框 5"/>
          <p:cNvSpPr txBox="1"/>
          <p:nvPr/>
        </p:nvSpPr>
        <p:spPr>
          <a:xfrm>
            <a:off x="505307" y="4919008"/>
            <a:ext cx="8372475" cy="1938992"/>
          </a:xfrm>
          <a:prstGeom prst="rect">
            <a:avLst/>
          </a:prstGeom>
          <a:noFill/>
        </p:spPr>
        <p:txBody>
          <a:bodyPr wrap="square" rtlCol="0">
            <a:spAutoFit/>
          </a:bodyPr>
          <a:lstStyle/>
          <a:p>
            <a:r>
              <a:rPr lang="zh-CN" altLang="en-US" sz="2000" dirty="0"/>
              <a:t>         本电路相对示例</a:t>
            </a:r>
            <a:r>
              <a:rPr lang="en-US" altLang="zh-CN" sz="2000" dirty="0"/>
              <a:t>1</a:t>
            </a:r>
            <a:r>
              <a:rPr lang="zh-CN" altLang="en-US" sz="2000" b="1" dirty="0"/>
              <a:t>增加了一个电阻</a:t>
            </a:r>
            <a:r>
              <a:rPr lang="zh-CN" altLang="en-US" sz="2000" dirty="0"/>
              <a:t>。因为二极管两端电压超过截止电压后电流快速增加，可能导致烧坏，因此添加了一个电阻，用来在电流快速增加时分担电压、限制电流。</a:t>
            </a:r>
            <a:endParaRPr lang="en-US" altLang="zh-CN" sz="2000" dirty="0"/>
          </a:p>
          <a:p>
            <a:r>
              <a:rPr lang="zh-CN" altLang="en-US" sz="2000" dirty="0"/>
              <a:t>         但是，使用限流电阻需要提前经过计算。假如二极管压降为</a:t>
            </a:r>
            <a:r>
              <a:rPr lang="en-US" altLang="zh-CN" sz="2000" dirty="0"/>
              <a:t>1V</a:t>
            </a:r>
            <a:r>
              <a:rPr lang="zh-CN" altLang="en-US" sz="2000" dirty="0"/>
              <a:t>，工作电流</a:t>
            </a:r>
            <a:r>
              <a:rPr lang="en-US" altLang="zh-CN" sz="2000" dirty="0"/>
              <a:t>10mA</a:t>
            </a:r>
            <a:r>
              <a:rPr lang="zh-CN" altLang="en-US" sz="2000" dirty="0"/>
              <a:t>，那么电源</a:t>
            </a:r>
            <a:r>
              <a:rPr lang="en-US" altLang="zh-CN" sz="2000" dirty="0"/>
              <a:t>3V</a:t>
            </a:r>
            <a:r>
              <a:rPr lang="zh-CN" altLang="en-US" sz="2000" dirty="0"/>
              <a:t>时可选用（</a:t>
            </a:r>
            <a:r>
              <a:rPr lang="en-US" altLang="zh-CN" sz="2000" dirty="0"/>
              <a:t>3V-1V</a:t>
            </a:r>
            <a:r>
              <a:rPr lang="zh-CN" altLang="en-US" sz="2000" dirty="0"/>
              <a:t>）</a:t>
            </a:r>
            <a:r>
              <a:rPr lang="en-US" altLang="zh-CN" sz="2000" dirty="0"/>
              <a:t>/0.01A</a:t>
            </a:r>
            <a:r>
              <a:rPr lang="zh-CN" altLang="en-US" sz="2000" dirty="0"/>
              <a:t>即</a:t>
            </a:r>
            <a:r>
              <a:rPr lang="en-US" altLang="zh-CN" sz="2000" dirty="0"/>
              <a:t>200</a:t>
            </a:r>
            <a:r>
              <a:rPr lang="zh-CN" altLang="en-US" sz="2000" dirty="0"/>
              <a:t>Ω、额定电流大于</a:t>
            </a:r>
            <a:r>
              <a:rPr lang="en-US" altLang="zh-CN" sz="2000" dirty="0"/>
              <a:t>10mA</a:t>
            </a:r>
            <a:r>
              <a:rPr lang="zh-CN" altLang="en-US" sz="2000" dirty="0"/>
              <a:t>甚至</a:t>
            </a:r>
            <a:r>
              <a:rPr lang="en-US" altLang="zh-CN" sz="2000" dirty="0"/>
              <a:t>20mA</a:t>
            </a:r>
            <a:r>
              <a:rPr lang="zh-CN" altLang="en-US" sz="2000" dirty="0"/>
              <a:t>的电阻。</a:t>
            </a: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12278" t="29367" r="37215" b="22870"/>
          <a:stretch/>
        </p:blipFill>
        <p:spPr>
          <a:xfrm>
            <a:off x="2656569" y="698205"/>
            <a:ext cx="5638862" cy="3999494"/>
          </a:xfrm>
          <a:prstGeom prst="rect">
            <a:avLst/>
          </a:prstGeom>
        </p:spPr>
      </p:pic>
      <p:sp>
        <p:nvSpPr>
          <p:cNvPr id="8" name="任意多边形 7"/>
          <p:cNvSpPr/>
          <p:nvPr/>
        </p:nvSpPr>
        <p:spPr>
          <a:xfrm>
            <a:off x="4109013" y="1111170"/>
            <a:ext cx="3712073" cy="1508378"/>
          </a:xfrm>
          <a:custGeom>
            <a:avLst/>
            <a:gdLst>
              <a:gd name="connsiteX0" fmla="*/ 34724 w 3712073"/>
              <a:gd name="connsiteY0" fmla="*/ 0 h 1508378"/>
              <a:gd name="connsiteX1" fmla="*/ 868101 w 3712073"/>
              <a:gd name="connsiteY1" fmla="*/ 11574 h 1508378"/>
              <a:gd name="connsiteX2" fmla="*/ 995422 w 3712073"/>
              <a:gd name="connsiteY2" fmla="*/ 23149 h 1508378"/>
              <a:gd name="connsiteX3" fmla="*/ 1400536 w 3712073"/>
              <a:gd name="connsiteY3" fmla="*/ 34724 h 1508378"/>
              <a:gd name="connsiteX4" fmla="*/ 2465407 w 3712073"/>
              <a:gd name="connsiteY4" fmla="*/ 57873 h 1508378"/>
              <a:gd name="connsiteX5" fmla="*/ 3518703 w 3712073"/>
              <a:gd name="connsiteY5" fmla="*/ 46298 h 1508378"/>
              <a:gd name="connsiteX6" fmla="*/ 3599726 w 3712073"/>
              <a:gd name="connsiteY6" fmla="*/ 23149 h 1508378"/>
              <a:gd name="connsiteX7" fmla="*/ 3646025 w 3712073"/>
              <a:gd name="connsiteY7" fmla="*/ 11574 h 1508378"/>
              <a:gd name="connsiteX8" fmla="*/ 3669174 w 3712073"/>
              <a:gd name="connsiteY8" fmla="*/ 891250 h 1508378"/>
              <a:gd name="connsiteX9" fmla="*/ 3680749 w 3712073"/>
              <a:gd name="connsiteY9" fmla="*/ 925974 h 1508378"/>
              <a:gd name="connsiteX10" fmla="*/ 3692324 w 3712073"/>
              <a:gd name="connsiteY10" fmla="*/ 1284789 h 1508378"/>
              <a:gd name="connsiteX11" fmla="*/ 3703898 w 3712073"/>
              <a:gd name="connsiteY11" fmla="*/ 1377387 h 1508378"/>
              <a:gd name="connsiteX12" fmla="*/ 3576577 w 3712073"/>
              <a:gd name="connsiteY12" fmla="*/ 1388962 h 1508378"/>
              <a:gd name="connsiteX13" fmla="*/ 3576577 w 3712073"/>
              <a:gd name="connsiteY13" fmla="*/ 1481559 h 1508378"/>
              <a:gd name="connsiteX14" fmla="*/ 3541853 w 3712073"/>
              <a:gd name="connsiteY14" fmla="*/ 1504708 h 1508378"/>
              <a:gd name="connsiteX15" fmla="*/ 2164465 w 3712073"/>
              <a:gd name="connsiteY15" fmla="*/ 1493134 h 1508378"/>
              <a:gd name="connsiteX16" fmla="*/ 416688 w 3712073"/>
              <a:gd name="connsiteY16" fmla="*/ 1493134 h 1508378"/>
              <a:gd name="connsiteX17" fmla="*/ 439838 w 3712073"/>
              <a:gd name="connsiteY17" fmla="*/ 1319514 h 1508378"/>
              <a:gd name="connsiteX18" fmla="*/ 462987 w 3712073"/>
              <a:gd name="connsiteY18" fmla="*/ 1250065 h 1508378"/>
              <a:gd name="connsiteX19" fmla="*/ 451412 w 3712073"/>
              <a:gd name="connsiteY19" fmla="*/ 1169043 h 1508378"/>
              <a:gd name="connsiteX20" fmla="*/ 428263 w 3712073"/>
              <a:gd name="connsiteY20" fmla="*/ 1099595 h 1508378"/>
              <a:gd name="connsiteX21" fmla="*/ 462987 w 3712073"/>
              <a:gd name="connsiteY21" fmla="*/ 1088020 h 1508378"/>
              <a:gd name="connsiteX22" fmla="*/ 1122744 w 3712073"/>
              <a:gd name="connsiteY22" fmla="*/ 1099595 h 1508378"/>
              <a:gd name="connsiteX23" fmla="*/ 2222339 w 3712073"/>
              <a:gd name="connsiteY23" fmla="*/ 1088020 h 1508378"/>
              <a:gd name="connsiteX24" fmla="*/ 2233914 w 3712073"/>
              <a:gd name="connsiteY24" fmla="*/ 1053296 h 1508378"/>
              <a:gd name="connsiteX25" fmla="*/ 2199190 w 3712073"/>
              <a:gd name="connsiteY25" fmla="*/ 821802 h 1508378"/>
              <a:gd name="connsiteX26" fmla="*/ 2176040 w 3712073"/>
              <a:gd name="connsiteY26" fmla="*/ 752354 h 1508378"/>
              <a:gd name="connsiteX27" fmla="*/ 2164465 w 3712073"/>
              <a:gd name="connsiteY27" fmla="*/ 173620 h 1508378"/>
              <a:gd name="connsiteX28" fmla="*/ 1747777 w 3712073"/>
              <a:gd name="connsiteY28" fmla="*/ 162045 h 1508378"/>
              <a:gd name="connsiteX29" fmla="*/ 115746 w 3712073"/>
              <a:gd name="connsiteY29" fmla="*/ 162045 h 1508378"/>
              <a:gd name="connsiteX30" fmla="*/ 81022 w 3712073"/>
              <a:gd name="connsiteY30" fmla="*/ 185195 h 1508378"/>
              <a:gd name="connsiteX31" fmla="*/ 0 w 3712073"/>
              <a:gd name="connsiteY31" fmla="*/ 219919 h 150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12073" h="1508378">
                <a:moveTo>
                  <a:pt x="34724" y="0"/>
                </a:moveTo>
                <a:lnTo>
                  <a:pt x="868101" y="11574"/>
                </a:lnTo>
                <a:cubicBezTo>
                  <a:pt x="910704" y="12601"/>
                  <a:pt x="952847" y="21298"/>
                  <a:pt x="995422" y="23149"/>
                </a:cubicBezTo>
                <a:cubicBezTo>
                  <a:pt x="1130388" y="29017"/>
                  <a:pt x="1265492" y="31074"/>
                  <a:pt x="1400536" y="34724"/>
                </a:cubicBezTo>
                <a:lnTo>
                  <a:pt x="2465407" y="57873"/>
                </a:lnTo>
                <a:lnTo>
                  <a:pt x="3518703" y="46298"/>
                </a:lnTo>
                <a:cubicBezTo>
                  <a:pt x="3546778" y="45439"/>
                  <a:pt x="3572627" y="30539"/>
                  <a:pt x="3599726" y="23149"/>
                </a:cubicBezTo>
                <a:cubicBezTo>
                  <a:pt x="3615073" y="18963"/>
                  <a:pt x="3630592" y="15432"/>
                  <a:pt x="3646025" y="11574"/>
                </a:cubicBezTo>
                <a:cubicBezTo>
                  <a:pt x="3747185" y="315045"/>
                  <a:pt x="3645691" y="-1127"/>
                  <a:pt x="3669174" y="891250"/>
                </a:cubicBezTo>
                <a:cubicBezTo>
                  <a:pt x="3669495" y="903447"/>
                  <a:pt x="3676891" y="914399"/>
                  <a:pt x="3680749" y="925974"/>
                </a:cubicBezTo>
                <a:cubicBezTo>
                  <a:pt x="3684607" y="1045579"/>
                  <a:pt x="3686195" y="1165279"/>
                  <a:pt x="3692324" y="1284789"/>
                </a:cubicBezTo>
                <a:cubicBezTo>
                  <a:pt x="3693917" y="1315854"/>
                  <a:pt x="3727019" y="1356578"/>
                  <a:pt x="3703898" y="1377387"/>
                </a:cubicBezTo>
                <a:cubicBezTo>
                  <a:pt x="3672222" y="1405895"/>
                  <a:pt x="3619017" y="1385104"/>
                  <a:pt x="3576577" y="1388962"/>
                </a:cubicBezTo>
                <a:cubicBezTo>
                  <a:pt x="3588446" y="1424569"/>
                  <a:pt x="3600102" y="1440392"/>
                  <a:pt x="3576577" y="1481559"/>
                </a:cubicBezTo>
                <a:cubicBezTo>
                  <a:pt x="3569675" y="1493637"/>
                  <a:pt x="3553428" y="1496992"/>
                  <a:pt x="3541853" y="1504708"/>
                </a:cubicBezTo>
                <a:lnTo>
                  <a:pt x="2164465" y="1493134"/>
                </a:lnTo>
                <a:cubicBezTo>
                  <a:pt x="306499" y="1493134"/>
                  <a:pt x="1239919" y="1527433"/>
                  <a:pt x="416688" y="1493134"/>
                </a:cubicBezTo>
                <a:cubicBezTo>
                  <a:pt x="449566" y="1394503"/>
                  <a:pt x="402076" y="1546088"/>
                  <a:pt x="439838" y="1319514"/>
                </a:cubicBezTo>
                <a:cubicBezTo>
                  <a:pt x="443850" y="1295444"/>
                  <a:pt x="462987" y="1250065"/>
                  <a:pt x="462987" y="1250065"/>
                </a:cubicBezTo>
                <a:cubicBezTo>
                  <a:pt x="459129" y="1223058"/>
                  <a:pt x="457547" y="1195626"/>
                  <a:pt x="451412" y="1169043"/>
                </a:cubicBezTo>
                <a:cubicBezTo>
                  <a:pt x="445925" y="1145266"/>
                  <a:pt x="428263" y="1099595"/>
                  <a:pt x="428263" y="1099595"/>
                </a:cubicBezTo>
                <a:cubicBezTo>
                  <a:pt x="439838" y="1095737"/>
                  <a:pt x="451077" y="1090667"/>
                  <a:pt x="462987" y="1088020"/>
                </a:cubicBezTo>
                <a:cubicBezTo>
                  <a:pt x="670642" y="1041873"/>
                  <a:pt x="979155" y="1093964"/>
                  <a:pt x="1122744" y="1099595"/>
                </a:cubicBezTo>
                <a:lnTo>
                  <a:pt x="2222339" y="1088020"/>
                </a:lnTo>
                <a:cubicBezTo>
                  <a:pt x="2234529" y="1087512"/>
                  <a:pt x="2233914" y="1065497"/>
                  <a:pt x="2233914" y="1053296"/>
                </a:cubicBezTo>
                <a:cubicBezTo>
                  <a:pt x="2233914" y="846237"/>
                  <a:pt x="2269610" y="892225"/>
                  <a:pt x="2199190" y="821802"/>
                </a:cubicBezTo>
                <a:cubicBezTo>
                  <a:pt x="2191473" y="798653"/>
                  <a:pt x="2176528" y="776751"/>
                  <a:pt x="2176040" y="752354"/>
                </a:cubicBezTo>
                <a:cubicBezTo>
                  <a:pt x="2172182" y="559443"/>
                  <a:pt x="2277770" y="329798"/>
                  <a:pt x="2164465" y="173620"/>
                </a:cubicBezTo>
                <a:cubicBezTo>
                  <a:pt x="2082870" y="61151"/>
                  <a:pt x="1886673" y="165903"/>
                  <a:pt x="1747777" y="162045"/>
                </a:cubicBezTo>
                <a:cubicBezTo>
                  <a:pt x="1138153" y="106628"/>
                  <a:pt x="1460353" y="131716"/>
                  <a:pt x="115746" y="162045"/>
                </a:cubicBezTo>
                <a:cubicBezTo>
                  <a:pt x="101838" y="162359"/>
                  <a:pt x="93734" y="179545"/>
                  <a:pt x="81022" y="185195"/>
                </a:cubicBezTo>
                <a:cubicBezTo>
                  <a:pt x="-8526" y="224994"/>
                  <a:pt x="32165" y="187752"/>
                  <a:pt x="0" y="219919"/>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343507" y="0"/>
            <a:ext cx="1800493" cy="369332"/>
          </a:xfrm>
          <a:prstGeom prst="rect">
            <a:avLst/>
          </a:prstGeom>
        </p:spPr>
        <p:txBody>
          <a:bodyPr wrap="none">
            <a:spAutoFit/>
          </a:bodyPr>
          <a:lstStyle/>
          <a:p>
            <a:r>
              <a:rPr lang="zh-CN" altLang="en-US" dirty="0">
                <a:solidFill>
                  <a:srgbClr val="3205D9"/>
                </a:solidFill>
                <a:latin typeface="黑体" panose="02010609060101010101" pitchFamily="49" charset="-122"/>
                <a:ea typeface="黑体" panose="02010609060101010101" pitchFamily="49" charset="-122"/>
              </a:rPr>
              <a:t>面包板使用介绍</a:t>
            </a:r>
            <a:endParaRPr lang="zh-CN" altLang="en-US" dirty="0"/>
          </a:p>
        </p:txBody>
      </p:sp>
      <p:sp>
        <p:nvSpPr>
          <p:cNvPr id="3" name="文本框 2"/>
          <p:cNvSpPr txBox="1"/>
          <p:nvPr/>
        </p:nvSpPr>
        <p:spPr>
          <a:xfrm>
            <a:off x="177970" y="2749337"/>
            <a:ext cx="2111097" cy="1477328"/>
          </a:xfrm>
          <a:prstGeom prst="rect">
            <a:avLst/>
          </a:prstGeom>
          <a:noFill/>
        </p:spPr>
        <p:txBody>
          <a:bodyPr wrap="square" rtlCol="0">
            <a:spAutoFit/>
          </a:bodyPr>
          <a:lstStyle/>
          <a:p>
            <a:r>
              <a:rPr lang="zh-CN" altLang="en-US" b="1" dirty="0">
                <a:solidFill>
                  <a:srgbClr val="3205D9"/>
                </a:solidFill>
              </a:rPr>
              <a:t>常见错误：</a:t>
            </a:r>
            <a:endParaRPr lang="en-US" altLang="zh-CN" b="1" dirty="0">
              <a:solidFill>
                <a:srgbClr val="3205D9"/>
              </a:solidFill>
            </a:endParaRPr>
          </a:p>
          <a:p>
            <a:r>
              <a:rPr lang="zh-CN" altLang="en-US" dirty="0">
                <a:solidFill>
                  <a:srgbClr val="3205D9"/>
                </a:solidFill>
              </a:rPr>
              <a:t>无保护电阻；</a:t>
            </a:r>
            <a:endParaRPr lang="en-US" altLang="zh-CN" dirty="0">
              <a:solidFill>
                <a:srgbClr val="3205D9"/>
              </a:solidFill>
            </a:endParaRPr>
          </a:p>
          <a:p>
            <a:r>
              <a:rPr lang="zh-CN" altLang="en-US" dirty="0">
                <a:solidFill>
                  <a:srgbClr val="3205D9"/>
                </a:solidFill>
              </a:rPr>
              <a:t>二极管接反；</a:t>
            </a:r>
            <a:endParaRPr lang="en-US" altLang="zh-CN" dirty="0">
              <a:solidFill>
                <a:srgbClr val="3205D9"/>
              </a:solidFill>
            </a:endParaRPr>
          </a:p>
          <a:p>
            <a:r>
              <a:rPr lang="zh-CN" altLang="en-US" dirty="0">
                <a:solidFill>
                  <a:srgbClr val="3205D9"/>
                </a:solidFill>
              </a:rPr>
              <a:t>保护电阻阻值过高。</a:t>
            </a:r>
            <a:endParaRPr lang="en-US" altLang="zh-CN" dirty="0">
              <a:solidFill>
                <a:srgbClr val="3205D9"/>
              </a:solidFill>
            </a:endParaRPr>
          </a:p>
          <a:p>
            <a:endParaRPr lang="zh-CN" altLang="en-US" dirty="0"/>
          </a:p>
        </p:txBody>
      </p:sp>
    </p:spTree>
    <p:extLst>
      <p:ext uri="{BB962C8B-B14F-4D97-AF65-F5344CB8AC3E}">
        <p14:creationId xmlns:p14="http://schemas.microsoft.com/office/powerpoint/2010/main" val="1394761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8731" y="-155735"/>
            <a:ext cx="7886700" cy="1325563"/>
          </a:xfrm>
        </p:spPr>
        <p:txBody>
          <a:bodyPr/>
          <a:lstStyle/>
          <a:p>
            <a:r>
              <a:rPr lang="zh-CN" altLang="en-US" dirty="0"/>
              <a:t>示例</a:t>
            </a:r>
            <a:r>
              <a:rPr lang="en-US" altLang="zh-CN" dirty="0"/>
              <a:t>3</a:t>
            </a:r>
            <a:endParaRPr lang="zh-CN" altLang="en-US" dirty="0"/>
          </a:p>
        </p:txBody>
      </p:sp>
      <p:sp>
        <p:nvSpPr>
          <p:cNvPr id="6" name="文本框 5"/>
          <p:cNvSpPr txBox="1"/>
          <p:nvPr/>
        </p:nvSpPr>
        <p:spPr>
          <a:xfrm>
            <a:off x="408731" y="5402786"/>
            <a:ext cx="8372475" cy="1200329"/>
          </a:xfrm>
          <a:prstGeom prst="rect">
            <a:avLst/>
          </a:prstGeom>
          <a:noFill/>
        </p:spPr>
        <p:txBody>
          <a:bodyPr wrap="square" rtlCol="0">
            <a:spAutoFit/>
          </a:bodyPr>
          <a:lstStyle/>
          <a:p>
            <a:r>
              <a:rPr lang="zh-CN" altLang="en-US" sz="2400" dirty="0"/>
              <a:t>         本电路相对示例</a:t>
            </a:r>
            <a:r>
              <a:rPr lang="en-US" altLang="zh-CN" sz="2400" dirty="0"/>
              <a:t>2</a:t>
            </a:r>
            <a:r>
              <a:rPr lang="zh-CN" altLang="en-US" sz="2400" b="1" dirty="0"/>
              <a:t>增加了一个电压表（万用变直流电压档）</a:t>
            </a:r>
            <a:r>
              <a:rPr lang="zh-CN" altLang="en-US" sz="2400" dirty="0"/>
              <a:t>，电压表用香蕉线和插针转换头连接到面包板上。</a:t>
            </a:r>
            <a:endParaRPr lang="en-US" altLang="zh-CN" sz="2400" dirty="0"/>
          </a:p>
          <a:p>
            <a:r>
              <a:rPr lang="zh-CN" altLang="en-US" sz="2400" dirty="0"/>
              <a:t>        注意，万用表提前选择合适的插孔和档位</a:t>
            </a:r>
          </a:p>
        </p:txBody>
      </p:sp>
      <p:pic>
        <p:nvPicPr>
          <p:cNvPr id="3" name="图片 2"/>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6200000">
            <a:off x="3529193" y="-394624"/>
            <a:ext cx="4247186" cy="5662914"/>
          </a:xfrm>
          <a:prstGeom prst="rect">
            <a:avLst/>
          </a:prstGeom>
        </p:spPr>
      </p:pic>
      <p:pic>
        <p:nvPicPr>
          <p:cNvPr id="7" name="图片 6">
            <a:extLst>
              <a:ext uri="{FF2B5EF4-FFF2-40B4-BE49-F238E27FC236}">
                <a16:creationId xmlns:a16="http://schemas.microsoft.com/office/drawing/2014/main" id="{EAAA3121-A243-4411-B6DC-9226FF2CE74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00" t="8889" r="18592"/>
          <a:stretch/>
        </p:blipFill>
        <p:spPr>
          <a:xfrm>
            <a:off x="838905" y="925955"/>
            <a:ext cx="1137181" cy="2178711"/>
          </a:xfrm>
          <a:prstGeom prst="rect">
            <a:avLst/>
          </a:prstGeom>
        </p:spPr>
      </p:pic>
      <p:sp>
        <p:nvSpPr>
          <p:cNvPr id="8" name="文本框 7">
            <a:extLst>
              <a:ext uri="{FF2B5EF4-FFF2-40B4-BE49-F238E27FC236}">
                <a16:creationId xmlns:a16="http://schemas.microsoft.com/office/drawing/2014/main" id="{6B87ABD2-9A76-4997-8F33-C1FE86CB84A4}"/>
              </a:ext>
            </a:extLst>
          </p:cNvPr>
          <p:cNvSpPr txBox="1"/>
          <p:nvPr/>
        </p:nvSpPr>
        <p:spPr>
          <a:xfrm>
            <a:off x="506922" y="3104666"/>
            <a:ext cx="1826141" cy="584775"/>
          </a:xfrm>
          <a:prstGeom prst="rect">
            <a:avLst/>
          </a:prstGeom>
          <a:noFill/>
        </p:spPr>
        <p:txBody>
          <a:bodyPr wrap="none" rtlCol="0">
            <a:spAutoFit/>
          </a:bodyPr>
          <a:lstStyle/>
          <a:p>
            <a:pPr algn="ctr"/>
            <a:r>
              <a:rPr lang="zh-CN" altLang="en-US" sz="1600" dirty="0"/>
              <a:t>本实验使用的</a:t>
            </a:r>
            <a:endParaRPr lang="en-US" altLang="zh-CN" sz="1600" dirty="0"/>
          </a:p>
          <a:p>
            <a:pPr algn="ctr"/>
            <a:r>
              <a:rPr lang="zh-CN" altLang="en-US" sz="1600" dirty="0"/>
              <a:t>香蕉转插针转换头</a:t>
            </a:r>
          </a:p>
        </p:txBody>
      </p:sp>
      <p:sp>
        <p:nvSpPr>
          <p:cNvPr id="5" name="文本框 4"/>
          <p:cNvSpPr txBox="1"/>
          <p:nvPr/>
        </p:nvSpPr>
        <p:spPr>
          <a:xfrm>
            <a:off x="2731989" y="313239"/>
            <a:ext cx="1250065" cy="707886"/>
          </a:xfrm>
          <a:prstGeom prst="rect">
            <a:avLst/>
          </a:prstGeom>
          <a:noFill/>
        </p:spPr>
        <p:txBody>
          <a:bodyPr wrap="square" rtlCol="0">
            <a:spAutoFit/>
          </a:bodyPr>
          <a:lstStyle/>
          <a:p>
            <a:r>
              <a:rPr lang="zh-CN" altLang="en-US" sz="2000" b="1" dirty="0">
                <a:latin typeface="+mn-ea"/>
              </a:rPr>
              <a:t>接电源（</a:t>
            </a:r>
            <a:r>
              <a:rPr lang="en-US" altLang="zh-CN" sz="2000" b="1" dirty="0">
                <a:latin typeface="+mn-ea"/>
              </a:rPr>
              <a:t>3V)</a:t>
            </a:r>
            <a:endParaRPr lang="zh-CN" altLang="en-US" sz="2000" b="1" dirty="0">
              <a:latin typeface="+mn-ea"/>
            </a:endParaRPr>
          </a:p>
        </p:txBody>
      </p:sp>
      <p:sp>
        <p:nvSpPr>
          <p:cNvPr id="9" name="矩形 8"/>
          <p:cNvSpPr/>
          <p:nvPr/>
        </p:nvSpPr>
        <p:spPr>
          <a:xfrm>
            <a:off x="7343507" y="0"/>
            <a:ext cx="1800493" cy="369332"/>
          </a:xfrm>
          <a:prstGeom prst="rect">
            <a:avLst/>
          </a:prstGeom>
        </p:spPr>
        <p:txBody>
          <a:bodyPr wrap="none">
            <a:spAutoFit/>
          </a:bodyPr>
          <a:lstStyle/>
          <a:p>
            <a:r>
              <a:rPr lang="zh-CN" altLang="en-US" dirty="0">
                <a:solidFill>
                  <a:srgbClr val="3205D9"/>
                </a:solidFill>
                <a:latin typeface="黑体" panose="02010609060101010101" pitchFamily="49" charset="-122"/>
                <a:ea typeface="黑体" panose="02010609060101010101" pitchFamily="49" charset="-122"/>
              </a:rPr>
              <a:t>面包板使用介绍</a:t>
            </a:r>
            <a:endParaRPr lang="zh-CN" altLang="en-US" dirty="0"/>
          </a:p>
        </p:txBody>
      </p:sp>
      <p:sp>
        <p:nvSpPr>
          <p:cNvPr id="10" name="文本框 9"/>
          <p:cNvSpPr txBox="1"/>
          <p:nvPr/>
        </p:nvSpPr>
        <p:spPr>
          <a:xfrm>
            <a:off x="221966" y="3872392"/>
            <a:ext cx="2111097" cy="1754326"/>
          </a:xfrm>
          <a:prstGeom prst="rect">
            <a:avLst/>
          </a:prstGeom>
          <a:noFill/>
        </p:spPr>
        <p:txBody>
          <a:bodyPr wrap="square" rtlCol="0">
            <a:spAutoFit/>
          </a:bodyPr>
          <a:lstStyle/>
          <a:p>
            <a:r>
              <a:rPr lang="zh-CN" altLang="en-US" b="1" dirty="0">
                <a:solidFill>
                  <a:srgbClr val="3205D9"/>
                </a:solidFill>
              </a:rPr>
              <a:t>常见错误：</a:t>
            </a:r>
            <a:endParaRPr lang="en-US" altLang="zh-CN" b="1" dirty="0">
              <a:solidFill>
                <a:srgbClr val="3205D9"/>
              </a:solidFill>
            </a:endParaRPr>
          </a:p>
          <a:p>
            <a:r>
              <a:rPr lang="zh-CN" altLang="en-US" dirty="0">
                <a:solidFill>
                  <a:srgbClr val="3205D9"/>
                </a:solidFill>
              </a:rPr>
              <a:t>二极管接反；</a:t>
            </a:r>
            <a:endParaRPr lang="en-US" altLang="zh-CN" dirty="0">
              <a:solidFill>
                <a:srgbClr val="3205D9"/>
              </a:solidFill>
            </a:endParaRPr>
          </a:p>
          <a:p>
            <a:r>
              <a:rPr lang="zh-CN" altLang="en-US" dirty="0">
                <a:solidFill>
                  <a:srgbClr val="3205D9"/>
                </a:solidFill>
              </a:rPr>
              <a:t>保护电阻阻值过高；</a:t>
            </a:r>
            <a:endParaRPr lang="en-US" altLang="zh-CN" dirty="0">
              <a:solidFill>
                <a:srgbClr val="3205D9"/>
              </a:solidFill>
            </a:endParaRPr>
          </a:p>
          <a:p>
            <a:r>
              <a:rPr lang="zh-CN" altLang="en-US" dirty="0">
                <a:solidFill>
                  <a:srgbClr val="3205D9"/>
                </a:solidFill>
              </a:rPr>
              <a:t>万用表选择成交流电压档（</a:t>
            </a:r>
            <a:r>
              <a:rPr lang="en-US" altLang="zh-CN" dirty="0">
                <a:solidFill>
                  <a:srgbClr val="3205D9"/>
                </a:solidFill>
              </a:rPr>
              <a:t>V~)</a:t>
            </a:r>
            <a:r>
              <a:rPr lang="zh-CN" altLang="en-US" dirty="0">
                <a:solidFill>
                  <a:srgbClr val="3205D9"/>
                </a:solidFill>
              </a:rPr>
              <a:t>。</a:t>
            </a:r>
            <a:endParaRPr lang="en-US" altLang="zh-CN" dirty="0">
              <a:solidFill>
                <a:srgbClr val="3205D9"/>
              </a:solidFill>
            </a:endParaRPr>
          </a:p>
          <a:p>
            <a:endParaRPr lang="zh-CN" altLang="en-US" dirty="0"/>
          </a:p>
        </p:txBody>
      </p:sp>
    </p:spTree>
    <p:extLst>
      <p:ext uri="{BB962C8B-B14F-4D97-AF65-F5344CB8AC3E}">
        <p14:creationId xmlns:p14="http://schemas.microsoft.com/office/powerpoint/2010/main" val="1769030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8731" y="-155735"/>
            <a:ext cx="7886700" cy="1325563"/>
          </a:xfrm>
        </p:spPr>
        <p:txBody>
          <a:bodyPr/>
          <a:lstStyle/>
          <a:p>
            <a:r>
              <a:rPr lang="zh-CN" altLang="en-US" dirty="0"/>
              <a:t>示例</a:t>
            </a:r>
            <a:r>
              <a:rPr lang="en-US" altLang="zh-CN" dirty="0"/>
              <a:t>4</a:t>
            </a:r>
            <a:endParaRPr lang="zh-CN" altLang="en-US" dirty="0"/>
          </a:p>
        </p:txBody>
      </p:sp>
      <p:sp>
        <p:nvSpPr>
          <p:cNvPr id="6" name="文本框 5"/>
          <p:cNvSpPr txBox="1"/>
          <p:nvPr/>
        </p:nvSpPr>
        <p:spPr>
          <a:xfrm>
            <a:off x="408731" y="4770650"/>
            <a:ext cx="8372475" cy="1938992"/>
          </a:xfrm>
          <a:prstGeom prst="rect">
            <a:avLst/>
          </a:prstGeom>
          <a:noFill/>
        </p:spPr>
        <p:txBody>
          <a:bodyPr wrap="square" rtlCol="0">
            <a:spAutoFit/>
          </a:bodyPr>
          <a:lstStyle/>
          <a:p>
            <a:r>
              <a:rPr lang="zh-CN" altLang="en-US" sz="2400" dirty="0"/>
              <a:t>         本电路相对示例</a:t>
            </a:r>
            <a:r>
              <a:rPr lang="en-US" altLang="zh-CN" sz="2400" dirty="0"/>
              <a:t>3</a:t>
            </a:r>
            <a:r>
              <a:rPr lang="zh-CN" altLang="en-US" sz="2400" b="1" dirty="0"/>
              <a:t>增加了一个可调电阻（</a:t>
            </a:r>
            <a:r>
              <a:rPr lang="en-US" altLang="zh-CN" sz="2400" b="1" dirty="0"/>
              <a:t>0~2.2</a:t>
            </a:r>
            <a:r>
              <a:rPr lang="zh-CN" altLang="en-US" sz="2400" b="1" dirty="0"/>
              <a:t>千欧姆）它和滑动变阻器的功能相同</a:t>
            </a:r>
            <a:r>
              <a:rPr lang="zh-CN" altLang="en-US" sz="2400" dirty="0"/>
              <a:t>。这里使用的是</a:t>
            </a:r>
            <a:r>
              <a:rPr lang="zh-CN" altLang="en-US" sz="2400" dirty="0">
                <a:solidFill>
                  <a:srgbClr val="3205D9"/>
                </a:solidFill>
              </a:rPr>
              <a:t>制流模式</a:t>
            </a:r>
            <a:r>
              <a:rPr lang="zh-CN" altLang="en-US" sz="2400" dirty="0"/>
              <a:t>（另一种是分压模式）。</a:t>
            </a:r>
            <a:r>
              <a:rPr lang="zh-CN" altLang="en-US" sz="2400" dirty="0">
                <a:solidFill>
                  <a:srgbClr val="FF0000"/>
                </a:solidFill>
              </a:rPr>
              <a:t>为了保护发光二极管，我们先将电阻调至最大后接通电源，</a:t>
            </a:r>
            <a:r>
              <a:rPr lang="zh-CN" altLang="en-US" sz="2400" dirty="0"/>
              <a:t>然后降低阻值来增加发光二极管两端电压，观察亮度随电压的变化。</a:t>
            </a: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4501" b="18439"/>
          <a:stretch/>
        </p:blipFill>
        <p:spPr>
          <a:xfrm rot="16200000">
            <a:off x="3785645" y="-330963"/>
            <a:ext cx="4397656" cy="5593466"/>
          </a:xfrm>
          <a:prstGeom prst="rect">
            <a:avLst/>
          </a:prstGeom>
        </p:spPr>
      </p:pic>
      <p:pic>
        <p:nvPicPr>
          <p:cNvPr id="7" name="图片 6"/>
          <p:cNvPicPr>
            <a:picLocks noChangeAspect="1"/>
          </p:cNvPicPr>
          <p:nvPr/>
        </p:nvPicPr>
        <p:blipFill>
          <a:blip r:embed="rId3"/>
          <a:stretch>
            <a:fillRect/>
          </a:stretch>
        </p:blipFill>
        <p:spPr>
          <a:xfrm>
            <a:off x="408731" y="3483980"/>
            <a:ext cx="2688298" cy="1180618"/>
          </a:xfrm>
          <a:prstGeom prst="rect">
            <a:avLst/>
          </a:prstGeom>
        </p:spPr>
      </p:pic>
      <p:sp>
        <p:nvSpPr>
          <p:cNvPr id="8" name="文本框 7"/>
          <p:cNvSpPr txBox="1"/>
          <p:nvPr/>
        </p:nvSpPr>
        <p:spPr>
          <a:xfrm>
            <a:off x="318021" y="3480608"/>
            <a:ext cx="1107996" cy="369332"/>
          </a:xfrm>
          <a:prstGeom prst="rect">
            <a:avLst/>
          </a:prstGeom>
          <a:noFill/>
        </p:spPr>
        <p:txBody>
          <a:bodyPr wrap="none" rtlCol="0">
            <a:spAutoFit/>
          </a:bodyPr>
          <a:lstStyle/>
          <a:p>
            <a:r>
              <a:rPr lang="zh-CN" altLang="en-US" dirty="0">
                <a:solidFill>
                  <a:srgbClr val="FF0000"/>
                </a:solidFill>
              </a:rPr>
              <a:t>可调电阻</a:t>
            </a:r>
          </a:p>
        </p:txBody>
      </p:sp>
      <p:sp>
        <p:nvSpPr>
          <p:cNvPr id="9" name="文本框 8"/>
          <p:cNvSpPr txBox="1"/>
          <p:nvPr/>
        </p:nvSpPr>
        <p:spPr>
          <a:xfrm>
            <a:off x="6876325" y="507046"/>
            <a:ext cx="1107996" cy="369332"/>
          </a:xfrm>
          <a:prstGeom prst="rect">
            <a:avLst/>
          </a:prstGeom>
          <a:noFill/>
        </p:spPr>
        <p:txBody>
          <a:bodyPr wrap="none" rtlCol="0">
            <a:spAutoFit/>
          </a:bodyPr>
          <a:lstStyle/>
          <a:p>
            <a:r>
              <a:rPr lang="zh-CN" altLang="en-US" dirty="0">
                <a:solidFill>
                  <a:srgbClr val="FF0000"/>
                </a:solidFill>
              </a:rPr>
              <a:t>可调电阻</a:t>
            </a:r>
          </a:p>
        </p:txBody>
      </p:sp>
      <p:sp>
        <p:nvSpPr>
          <p:cNvPr id="10" name="矩形 9"/>
          <p:cNvSpPr/>
          <p:nvPr/>
        </p:nvSpPr>
        <p:spPr>
          <a:xfrm>
            <a:off x="7343507" y="0"/>
            <a:ext cx="1800493" cy="369332"/>
          </a:xfrm>
          <a:prstGeom prst="rect">
            <a:avLst/>
          </a:prstGeom>
        </p:spPr>
        <p:txBody>
          <a:bodyPr wrap="none">
            <a:spAutoFit/>
          </a:bodyPr>
          <a:lstStyle/>
          <a:p>
            <a:r>
              <a:rPr lang="zh-CN" altLang="en-US" dirty="0">
                <a:solidFill>
                  <a:srgbClr val="3205D9"/>
                </a:solidFill>
                <a:latin typeface="黑体" panose="02010609060101010101" pitchFamily="49" charset="-122"/>
                <a:ea typeface="黑体" panose="02010609060101010101" pitchFamily="49" charset="-122"/>
              </a:rPr>
              <a:t>面包板使用介绍</a:t>
            </a:r>
            <a:endParaRPr lang="zh-CN" altLang="en-US" dirty="0"/>
          </a:p>
        </p:txBody>
      </p:sp>
      <p:sp>
        <p:nvSpPr>
          <p:cNvPr id="5" name="文本框 4"/>
          <p:cNvSpPr txBox="1"/>
          <p:nvPr/>
        </p:nvSpPr>
        <p:spPr>
          <a:xfrm>
            <a:off x="3097029" y="1181504"/>
            <a:ext cx="1250065" cy="707886"/>
          </a:xfrm>
          <a:prstGeom prst="rect">
            <a:avLst/>
          </a:prstGeom>
          <a:noFill/>
        </p:spPr>
        <p:txBody>
          <a:bodyPr wrap="square" rtlCol="0">
            <a:spAutoFit/>
          </a:bodyPr>
          <a:lstStyle/>
          <a:p>
            <a:r>
              <a:rPr lang="zh-CN" altLang="en-US" sz="2000" b="1" dirty="0">
                <a:latin typeface="+mn-ea"/>
              </a:rPr>
              <a:t>连接电源（</a:t>
            </a:r>
            <a:r>
              <a:rPr lang="en-US" altLang="zh-CN" sz="2000" b="1" dirty="0">
                <a:latin typeface="+mn-ea"/>
              </a:rPr>
              <a:t>3V)</a:t>
            </a:r>
            <a:endParaRPr lang="zh-CN" altLang="en-US" sz="2000" b="1" dirty="0">
              <a:latin typeface="+mn-ea"/>
            </a:endParaRPr>
          </a:p>
        </p:txBody>
      </p:sp>
      <p:sp>
        <p:nvSpPr>
          <p:cNvPr id="11" name="文本框 10"/>
          <p:cNvSpPr txBox="1"/>
          <p:nvPr/>
        </p:nvSpPr>
        <p:spPr>
          <a:xfrm>
            <a:off x="318021" y="1030019"/>
            <a:ext cx="2596528" cy="1200329"/>
          </a:xfrm>
          <a:prstGeom prst="rect">
            <a:avLst/>
          </a:prstGeom>
          <a:noFill/>
        </p:spPr>
        <p:txBody>
          <a:bodyPr wrap="square" rtlCol="0">
            <a:spAutoFit/>
          </a:bodyPr>
          <a:lstStyle/>
          <a:p>
            <a:r>
              <a:rPr lang="zh-CN" altLang="en-US" b="1" dirty="0">
                <a:solidFill>
                  <a:srgbClr val="3205D9"/>
                </a:solidFill>
              </a:rPr>
              <a:t>常见错误：</a:t>
            </a:r>
            <a:endParaRPr lang="en-US" altLang="zh-CN" b="1" dirty="0">
              <a:solidFill>
                <a:srgbClr val="3205D9"/>
              </a:solidFill>
            </a:endParaRPr>
          </a:p>
          <a:p>
            <a:r>
              <a:rPr lang="zh-CN" altLang="en-US" dirty="0">
                <a:solidFill>
                  <a:srgbClr val="3205D9"/>
                </a:solidFill>
              </a:rPr>
              <a:t>可调电阻针脚接错；</a:t>
            </a:r>
            <a:endParaRPr lang="en-US" altLang="zh-CN" dirty="0">
              <a:solidFill>
                <a:srgbClr val="3205D9"/>
              </a:solidFill>
            </a:endParaRPr>
          </a:p>
          <a:p>
            <a:r>
              <a:rPr lang="zh-CN" altLang="en-US" dirty="0">
                <a:solidFill>
                  <a:srgbClr val="3205D9"/>
                </a:solidFill>
              </a:rPr>
              <a:t>未从小到大调节。</a:t>
            </a:r>
            <a:endParaRPr lang="en-US" altLang="zh-CN" dirty="0">
              <a:solidFill>
                <a:srgbClr val="3205D9"/>
              </a:solidFill>
            </a:endParaRPr>
          </a:p>
          <a:p>
            <a:endParaRPr lang="zh-CN" altLang="en-US" dirty="0"/>
          </a:p>
        </p:txBody>
      </p:sp>
    </p:spTree>
    <p:extLst>
      <p:ext uri="{BB962C8B-B14F-4D97-AF65-F5344CB8AC3E}">
        <p14:creationId xmlns:p14="http://schemas.microsoft.com/office/powerpoint/2010/main" val="365547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373155" y="951565"/>
            <a:ext cx="8243071" cy="5441564"/>
          </a:xfrm>
        </p:spPr>
        <p:txBody>
          <a:bodyPr>
            <a:normAutofit/>
          </a:bodyPr>
          <a:lstStyle/>
          <a:p>
            <a:pPr marL="0" indent="0">
              <a:buNone/>
            </a:pPr>
            <a:r>
              <a:rPr lang="zh-CN" altLang="en-US" dirty="0">
                <a:solidFill>
                  <a:srgbClr val="7030A0"/>
                </a:solidFill>
                <a:latin typeface="微软雅黑" panose="020B0503020204020204" pitchFamily="34" charset="-122"/>
                <a:ea typeface="微软雅黑" panose="020B0503020204020204" pitchFamily="34" charset="-122"/>
              </a:rPr>
              <a:t>实验内容：</a:t>
            </a:r>
            <a:endParaRPr lang="en-US" altLang="zh-CN" dirty="0">
              <a:solidFill>
                <a:srgbClr val="7030A0"/>
              </a:solidFill>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r>
              <a:rPr lang="zh-CN" altLang="en-US" sz="2000" dirty="0">
                <a:latin typeface="微软雅黑" panose="020B0503020204020204" pitchFamily="34" charset="-122"/>
                <a:ea typeface="微软雅黑" panose="020B0503020204020204" pitchFamily="34" charset="-122"/>
              </a:rPr>
              <a:t>利用实验室提供的器材、元件，设计、搭建电路，观察整流桥的作用、比较不同大小电容的滤波效果，观察电容充放电过程。</a:t>
            </a:r>
            <a:endParaRPr lang="en-US" altLang="zh-CN" sz="2000" dirty="0">
              <a:latin typeface="微软雅黑" panose="020B0503020204020204" pitchFamily="34" charset="-122"/>
              <a:ea typeface="微软雅黑" panose="020B0503020204020204" pitchFamily="34" charset="-122"/>
            </a:endParaRPr>
          </a:p>
          <a:p>
            <a:pPr marL="0" indent="0">
              <a:spcBef>
                <a:spcPts val="1800"/>
              </a:spcBef>
              <a:buNone/>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、认识电容，用</a:t>
            </a:r>
            <a:r>
              <a:rPr lang="zh-CN" altLang="en-US" sz="2000" dirty="0">
                <a:solidFill>
                  <a:srgbClr val="3205D9"/>
                </a:solidFill>
                <a:latin typeface="微软雅黑" panose="020B0503020204020204" pitchFamily="34" charset="-122"/>
                <a:ea typeface="微软雅黑" panose="020B0503020204020204" pitchFamily="34" charset="-122"/>
              </a:rPr>
              <a:t>万用表测量电容值</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0" indent="0">
              <a:spcBef>
                <a:spcPts val="1800"/>
              </a:spcBef>
              <a:buNone/>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、设计、搭建二极管整流桥电路。使用一个电阻作为负载。</a:t>
            </a:r>
            <a:r>
              <a:rPr lang="zh-CN" altLang="en-US" sz="2000" dirty="0">
                <a:solidFill>
                  <a:srgbClr val="3205D9"/>
                </a:solidFill>
                <a:latin typeface="微软雅黑" panose="020B0503020204020204" pitchFamily="34" charset="-122"/>
                <a:ea typeface="微软雅黑" panose="020B0503020204020204" pitchFamily="34" charset="-122"/>
              </a:rPr>
              <a:t>观察、比较滤波前后的波形和幅值变化</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0" indent="0">
              <a:spcBef>
                <a:spcPts val="1800"/>
              </a:spcBef>
              <a:buNone/>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、在电路中加入不同大小的电容进行滤波，</a:t>
            </a:r>
            <a:r>
              <a:rPr lang="zh-CN" altLang="en-US" sz="2000" dirty="0">
                <a:solidFill>
                  <a:srgbClr val="3205D9"/>
                </a:solidFill>
                <a:latin typeface="微软雅黑" panose="020B0503020204020204" pitchFamily="34" charset="-122"/>
                <a:ea typeface="微软雅黑" panose="020B0503020204020204" pitchFamily="34" charset="-122"/>
              </a:rPr>
              <a:t>比较大电容、有电容、无电容的波形变化，总结其特点。</a:t>
            </a:r>
            <a:endParaRPr lang="en-US" altLang="zh-CN" sz="2000" dirty="0">
              <a:solidFill>
                <a:srgbClr val="3205D9"/>
              </a:solidFill>
              <a:latin typeface="微软雅黑" panose="020B0503020204020204" pitchFamily="34" charset="-122"/>
              <a:ea typeface="微软雅黑" panose="020B0503020204020204" pitchFamily="34" charset="-122"/>
            </a:endParaRPr>
          </a:p>
          <a:p>
            <a:pPr marL="0" indent="0">
              <a:spcBef>
                <a:spcPts val="1800"/>
              </a:spcBef>
              <a:buNone/>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、用信号发生器产生方波，用不同的电阻与电容串联，</a:t>
            </a:r>
            <a:r>
              <a:rPr lang="zh-CN" altLang="en-US" sz="2000" dirty="0">
                <a:solidFill>
                  <a:srgbClr val="3205D9"/>
                </a:solidFill>
                <a:latin typeface="微软雅黑" panose="020B0503020204020204" pitchFamily="34" charset="-122"/>
                <a:ea typeface="微软雅黑" panose="020B0503020204020204" pitchFamily="34" charset="-122"/>
              </a:rPr>
              <a:t>观察充放电过程、计算充电常数。</a:t>
            </a:r>
            <a:endParaRPr lang="en-US" altLang="zh-CN" sz="2000" dirty="0">
              <a:solidFill>
                <a:srgbClr val="3205D9"/>
              </a:solidFill>
              <a:latin typeface="微软雅黑" panose="020B0503020204020204" pitchFamily="34" charset="-122"/>
              <a:ea typeface="微软雅黑" panose="020B0503020204020204" pitchFamily="34" charset="-122"/>
            </a:endParaRPr>
          </a:p>
          <a:p>
            <a:pPr marL="0" indent="0">
              <a:spcBef>
                <a:spcPts val="1800"/>
              </a:spcBef>
              <a:buNone/>
            </a:pP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、用信号发生器产生一个较小交流、较大直流的叠加信号，</a:t>
            </a:r>
            <a:r>
              <a:rPr lang="zh-CN" altLang="en-US" sz="2000" dirty="0">
                <a:solidFill>
                  <a:srgbClr val="3205D9"/>
                </a:solidFill>
                <a:latin typeface="微软雅黑" panose="020B0503020204020204" pitchFamily="34" charset="-122"/>
                <a:ea typeface="微软雅黑" panose="020B0503020204020204" pitchFamily="34" charset="-122"/>
              </a:rPr>
              <a:t>观察电容通交流、阻直流的特点。</a:t>
            </a:r>
            <a:r>
              <a:rPr lang="zh-CN" altLang="en-US" sz="2000" dirty="0">
                <a:latin typeface="微软雅黑" panose="020B0503020204020204" pitchFamily="34" charset="-122"/>
                <a:ea typeface="微软雅黑" panose="020B0503020204020204" pitchFamily="34" charset="-122"/>
              </a:rPr>
              <a:t>（选做）</a:t>
            </a: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p:txBody>
      </p:sp>
      <p:sp>
        <p:nvSpPr>
          <p:cNvPr id="9" name="标题 1">
            <a:extLst>
              <a:ext uri="{FF2B5EF4-FFF2-40B4-BE49-F238E27FC236}">
                <a16:creationId xmlns:a16="http://schemas.microsoft.com/office/drawing/2014/main" id="{C3006B36-E4CE-4063-9A2F-4B1B480DD11A}"/>
              </a:ext>
            </a:extLst>
          </p:cNvPr>
          <p:cNvSpPr txBox="1">
            <a:spLocks/>
          </p:cNvSpPr>
          <p:nvPr/>
        </p:nvSpPr>
        <p:spPr>
          <a:xfrm>
            <a:off x="219732" y="-21273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solidFill>
                  <a:srgbClr val="7030A0"/>
                </a:solidFill>
              </a:rPr>
              <a:t>二</a:t>
            </a:r>
            <a:r>
              <a:rPr lang="en-US" altLang="zh-CN" b="1" dirty="0">
                <a:solidFill>
                  <a:srgbClr val="7030A0"/>
                </a:solidFill>
              </a:rPr>
              <a:t>.</a:t>
            </a:r>
            <a:r>
              <a:rPr lang="zh-CN" altLang="en-US" b="1" dirty="0">
                <a:solidFill>
                  <a:srgbClr val="7030A0"/>
                </a:solidFill>
              </a:rPr>
              <a:t>全波整流电路和电容</a:t>
            </a:r>
          </a:p>
        </p:txBody>
      </p:sp>
    </p:spTree>
    <p:extLst>
      <p:ext uri="{BB962C8B-B14F-4D97-AF65-F5344CB8AC3E}">
        <p14:creationId xmlns:p14="http://schemas.microsoft.com/office/powerpoint/2010/main" val="3864893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246821" y="836159"/>
            <a:ext cx="7444848" cy="3247329"/>
          </a:xfrm>
        </p:spPr>
        <p:txBody>
          <a:bodyPr>
            <a:normAutofit/>
          </a:bodyPr>
          <a:lstStyle/>
          <a:p>
            <a:pPr marL="0" indent="0">
              <a:buNone/>
            </a:pPr>
            <a:r>
              <a:rPr lang="zh-CN" altLang="en-US" sz="2000" dirty="0">
                <a:solidFill>
                  <a:srgbClr val="7030A0"/>
                </a:solidFill>
                <a:latin typeface="微软雅黑" panose="020B0503020204020204" pitchFamily="34" charset="-122"/>
                <a:ea typeface="微软雅黑" panose="020B0503020204020204" pitchFamily="34" charset="-122"/>
              </a:rPr>
              <a:t>电源介绍</a:t>
            </a:r>
            <a:endParaRPr lang="en-US" altLang="zh-CN" sz="2000" dirty="0">
              <a:solidFill>
                <a:srgbClr val="7030A0"/>
              </a:solidFill>
              <a:latin typeface="微软雅黑" panose="020B0503020204020204" pitchFamily="34" charset="-122"/>
              <a:ea typeface="微软雅黑" panose="020B0503020204020204" pitchFamily="34" charset="-122"/>
            </a:endParaRPr>
          </a:p>
          <a:p>
            <a:pPr marL="0" indent="0">
              <a:buNone/>
            </a:pP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、交流源有两种</a:t>
            </a: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b="1" dirty="0">
                <a:solidFill>
                  <a:srgbClr val="3205D9"/>
                </a:solidFill>
                <a:latin typeface="楷体" panose="02010609060101010101" pitchFamily="49" charset="-122"/>
                <a:ea typeface="楷体" panose="02010609060101010101" pitchFamily="49" charset="-122"/>
              </a:rPr>
              <a:t>（</a:t>
            </a:r>
            <a:r>
              <a:rPr lang="en-US" altLang="zh-CN" sz="2000" b="1" dirty="0">
                <a:solidFill>
                  <a:srgbClr val="3205D9"/>
                </a:solidFill>
                <a:latin typeface="楷体" panose="02010609060101010101" pitchFamily="49" charset="-122"/>
                <a:ea typeface="楷体" panose="02010609060101010101" pitchFamily="49" charset="-122"/>
              </a:rPr>
              <a:t>1</a:t>
            </a:r>
            <a:r>
              <a:rPr lang="zh-CN" altLang="en-US" sz="2000" b="1" dirty="0">
                <a:solidFill>
                  <a:srgbClr val="3205D9"/>
                </a:solidFill>
                <a:latin typeface="楷体" panose="02010609060101010101" pitchFamily="49" charset="-122"/>
                <a:ea typeface="楷体" panose="02010609060101010101" pitchFamily="49" charset="-122"/>
              </a:rPr>
              <a:t>）有机玻璃盒变压器：</a:t>
            </a:r>
            <a:endParaRPr lang="en-US" altLang="zh-CN" sz="2000" b="1" dirty="0">
              <a:solidFill>
                <a:srgbClr val="3205D9"/>
              </a:solidFill>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双路</a:t>
            </a:r>
            <a:r>
              <a:rPr lang="en-US" altLang="zh-CN" sz="2000" dirty="0">
                <a:latin typeface="楷体" panose="02010609060101010101" pitchFamily="49" charset="-122"/>
                <a:ea typeface="楷体" panose="02010609060101010101" pitchFamily="49" charset="-122"/>
              </a:rPr>
              <a:t>7V</a:t>
            </a:r>
            <a:r>
              <a:rPr lang="zh-CN" altLang="en-US" sz="2000" dirty="0">
                <a:latin typeface="楷体" panose="02010609060101010101" pitchFamily="49" charset="-122"/>
                <a:ea typeface="楷体" panose="02010609060101010101" pitchFamily="49" charset="-122"/>
              </a:rPr>
              <a:t>正弦波，不接地，不可调；</a:t>
            </a: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b="1" dirty="0">
                <a:solidFill>
                  <a:srgbClr val="3205D9"/>
                </a:solidFill>
                <a:latin typeface="楷体" panose="02010609060101010101" pitchFamily="49" charset="-122"/>
                <a:ea typeface="楷体" panose="02010609060101010101" pitchFamily="49" charset="-122"/>
              </a:rPr>
              <a:t>（</a:t>
            </a:r>
            <a:r>
              <a:rPr lang="en-US" altLang="zh-CN" sz="2000" b="1" dirty="0">
                <a:solidFill>
                  <a:srgbClr val="3205D9"/>
                </a:solidFill>
                <a:latin typeface="楷体" panose="02010609060101010101" pitchFamily="49" charset="-122"/>
                <a:ea typeface="楷体" panose="02010609060101010101" pitchFamily="49" charset="-122"/>
              </a:rPr>
              <a:t>2</a:t>
            </a:r>
            <a:r>
              <a:rPr lang="zh-CN" altLang="en-US" sz="2000" b="1" dirty="0">
                <a:solidFill>
                  <a:srgbClr val="3205D9"/>
                </a:solidFill>
                <a:latin typeface="楷体" panose="02010609060101010101" pitchFamily="49" charset="-122"/>
                <a:ea typeface="楷体" panose="02010609060101010101" pitchFamily="49" charset="-122"/>
              </a:rPr>
              <a:t>）信号发生器：</a:t>
            </a:r>
            <a:endParaRPr lang="en-US" altLang="zh-CN" sz="2000" b="1" dirty="0">
              <a:solidFill>
                <a:srgbClr val="3205D9"/>
              </a:solidFill>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可设置波形，但信号发生器的</a:t>
            </a:r>
            <a:r>
              <a:rPr lang="en-US" altLang="zh-CN" sz="2000" dirty="0">
                <a:latin typeface="楷体" panose="02010609060101010101" pitchFamily="49" charset="-122"/>
                <a:ea typeface="楷体" panose="02010609060101010101" pitchFamily="49" charset="-122"/>
              </a:rPr>
              <a:t>GND</a:t>
            </a:r>
            <a:r>
              <a:rPr lang="zh-CN" altLang="en-US" sz="2000" dirty="0">
                <a:latin typeface="楷体" panose="02010609060101010101" pitchFamily="49" charset="-122"/>
                <a:ea typeface="楷体" panose="02010609060101010101" pitchFamily="49" charset="-122"/>
              </a:rPr>
              <a:t>（负极）</a:t>
            </a:r>
            <a:r>
              <a:rPr lang="zh-CN" altLang="en-US" sz="2000" dirty="0">
                <a:solidFill>
                  <a:srgbClr val="FF0000"/>
                </a:solidFill>
                <a:latin typeface="楷体" panose="02010609060101010101" pitchFamily="49" charset="-122"/>
                <a:ea typeface="楷体" panose="02010609060101010101" pitchFamily="49" charset="-122"/>
              </a:rPr>
              <a:t>是内部接地的</a:t>
            </a:r>
            <a:r>
              <a:rPr lang="zh-CN" altLang="en-US" sz="2000" dirty="0">
                <a:latin typeface="楷体" panose="02010609060101010101" pitchFamily="49" charset="-122"/>
                <a:ea typeface="楷体" panose="02010609060101010101" pitchFamily="49" charset="-122"/>
              </a:rPr>
              <a:t>（示波器的</a:t>
            </a:r>
            <a:r>
              <a:rPr lang="en-US" altLang="zh-CN" sz="2000" dirty="0">
                <a:latin typeface="楷体" panose="02010609060101010101" pitchFamily="49" charset="-122"/>
                <a:ea typeface="楷体" panose="02010609060101010101" pitchFamily="49" charset="-122"/>
              </a:rPr>
              <a:t>GND</a:t>
            </a:r>
            <a:r>
              <a:rPr lang="zh-CN" altLang="en-US" sz="2000" dirty="0">
                <a:latin typeface="楷体" panose="02010609060101010101" pitchFamily="49" charset="-122"/>
                <a:ea typeface="楷体" panose="02010609060101010101" pitchFamily="49" charset="-122"/>
              </a:rPr>
              <a:t>也是内部接地，因此可以视为两者</a:t>
            </a:r>
            <a:r>
              <a:rPr lang="en-US" altLang="zh-CN" sz="2000" dirty="0">
                <a:latin typeface="楷体" panose="02010609060101010101" pitchFamily="49" charset="-122"/>
                <a:ea typeface="楷体" panose="02010609060101010101" pitchFamily="49" charset="-122"/>
              </a:rPr>
              <a:t>GND</a:t>
            </a:r>
            <a:r>
              <a:rPr lang="zh-CN" altLang="en-US" sz="2000" dirty="0">
                <a:latin typeface="楷体" panose="02010609060101010101" pitchFamily="49" charset="-122"/>
                <a:ea typeface="楷体" panose="02010609060101010101" pitchFamily="49" charset="-122"/>
              </a:rPr>
              <a:t>是短路的）</a:t>
            </a: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p:txBody>
      </p:sp>
      <p:sp>
        <p:nvSpPr>
          <p:cNvPr id="8" name="标题 1">
            <a:extLst>
              <a:ext uri="{FF2B5EF4-FFF2-40B4-BE49-F238E27FC236}">
                <a16:creationId xmlns:a16="http://schemas.microsoft.com/office/drawing/2014/main" id="{C3006B36-E4CE-4063-9A2F-4B1B480DD11A}"/>
              </a:ext>
            </a:extLst>
          </p:cNvPr>
          <p:cNvSpPr>
            <a:spLocks noGrp="1"/>
          </p:cNvSpPr>
          <p:nvPr>
            <p:ph type="title"/>
          </p:nvPr>
        </p:nvSpPr>
        <p:spPr>
          <a:xfrm>
            <a:off x="219732" y="-4090"/>
            <a:ext cx="7886700" cy="767446"/>
          </a:xfrm>
        </p:spPr>
        <p:txBody>
          <a:bodyPr/>
          <a:lstStyle/>
          <a:p>
            <a:r>
              <a:rPr lang="zh-CN" altLang="en-US" b="1" dirty="0">
                <a:solidFill>
                  <a:srgbClr val="7030A0"/>
                </a:solidFill>
              </a:rPr>
              <a:t>二</a:t>
            </a:r>
            <a:r>
              <a:rPr lang="en-US" altLang="zh-CN" b="1" dirty="0">
                <a:solidFill>
                  <a:srgbClr val="7030A0"/>
                </a:solidFill>
              </a:rPr>
              <a:t>.</a:t>
            </a:r>
            <a:r>
              <a:rPr lang="zh-CN" altLang="en-US" b="1" dirty="0">
                <a:solidFill>
                  <a:srgbClr val="7030A0"/>
                </a:solidFill>
              </a:rPr>
              <a:t>全波整流电路和电容</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7224" y="3806819"/>
            <a:ext cx="2821420" cy="2196695"/>
          </a:xfrm>
          <a:prstGeom prst="rect">
            <a:avLst/>
          </a:prstGeom>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14676" b="29933"/>
          <a:stretch/>
        </p:blipFill>
        <p:spPr>
          <a:xfrm>
            <a:off x="5817822" y="4364937"/>
            <a:ext cx="2945689" cy="1223746"/>
          </a:xfrm>
          <a:prstGeom prst="rect">
            <a:avLst/>
          </a:prstGeom>
        </p:spPr>
      </p:pic>
      <p:sp>
        <p:nvSpPr>
          <p:cNvPr id="17" name="文本框 10"/>
          <p:cNvSpPr txBox="1">
            <a:spLocks noChangeArrowheads="1"/>
          </p:cNvSpPr>
          <p:nvPr/>
        </p:nvSpPr>
        <p:spPr bwMode="auto">
          <a:xfrm>
            <a:off x="6359757" y="6003514"/>
            <a:ext cx="2663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t>1022U</a:t>
            </a:r>
            <a:r>
              <a:rPr lang="zh-CN" altLang="en-US" sz="1800" dirty="0"/>
              <a:t>信号发生器</a:t>
            </a:r>
          </a:p>
        </p:txBody>
      </p:sp>
      <p:sp>
        <p:nvSpPr>
          <p:cNvPr id="19" name="文本框 10"/>
          <p:cNvSpPr txBox="1">
            <a:spLocks noChangeArrowheads="1"/>
          </p:cNvSpPr>
          <p:nvPr/>
        </p:nvSpPr>
        <p:spPr bwMode="auto">
          <a:xfrm>
            <a:off x="3595417" y="6339029"/>
            <a:ext cx="2663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t>RIGOL  DP711</a:t>
            </a:r>
            <a:endParaRPr lang="zh-CN" altLang="en-US" sz="1800" dirty="0"/>
          </a:p>
        </p:txBody>
      </p:sp>
      <p:pic>
        <p:nvPicPr>
          <p:cNvPr id="21" name="图片 20">
            <a:extLst>
              <a:ext uri="{FF2B5EF4-FFF2-40B4-BE49-F238E27FC236}">
                <a16:creationId xmlns:a16="http://schemas.microsoft.com/office/drawing/2014/main" id="{3626FC40-5AA2-401B-8FCC-E46A70C23663}"/>
              </a:ext>
            </a:extLst>
          </p:cNvPr>
          <p:cNvPicPr>
            <a:picLocks noChangeAspect="1"/>
          </p:cNvPicPr>
          <p:nvPr/>
        </p:nvPicPr>
        <p:blipFill rotWithShape="1">
          <a:blip r:embed="rId4"/>
          <a:srcRect l="54290" r="5181" b="44244"/>
          <a:stretch/>
        </p:blipFill>
        <p:spPr>
          <a:xfrm>
            <a:off x="219732" y="3945039"/>
            <a:ext cx="2184302" cy="2150079"/>
          </a:xfrm>
          <a:prstGeom prst="rect">
            <a:avLst/>
          </a:prstGeom>
        </p:spPr>
      </p:pic>
      <p:sp>
        <p:nvSpPr>
          <p:cNvPr id="9" name="矩形 8"/>
          <p:cNvSpPr/>
          <p:nvPr/>
        </p:nvSpPr>
        <p:spPr>
          <a:xfrm>
            <a:off x="219732" y="6260583"/>
            <a:ext cx="2031325"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rPr>
              <a:t>有机玻璃盒变压器</a:t>
            </a:r>
            <a:endParaRPr lang="zh-CN" altLang="en-US" dirty="0"/>
          </a:p>
        </p:txBody>
      </p:sp>
    </p:spTree>
    <p:extLst>
      <p:ext uri="{BB962C8B-B14F-4D97-AF65-F5344CB8AC3E}">
        <p14:creationId xmlns:p14="http://schemas.microsoft.com/office/powerpoint/2010/main" val="170240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219732" y="-212736"/>
            <a:ext cx="7886700" cy="1325563"/>
          </a:xfrm>
        </p:spPr>
        <p:txBody>
          <a:bodyPr/>
          <a:lstStyle/>
          <a:p>
            <a:r>
              <a:rPr lang="zh-CN" altLang="en-US" b="1" dirty="0">
                <a:solidFill>
                  <a:srgbClr val="7030A0"/>
                </a:solidFill>
              </a:rPr>
              <a:t>二</a:t>
            </a:r>
            <a:r>
              <a:rPr lang="en-US" altLang="zh-CN" b="1" dirty="0">
                <a:solidFill>
                  <a:srgbClr val="7030A0"/>
                </a:solidFill>
              </a:rPr>
              <a:t>.</a:t>
            </a:r>
            <a:r>
              <a:rPr lang="zh-CN" altLang="en-US" b="1" dirty="0">
                <a:solidFill>
                  <a:srgbClr val="7030A0"/>
                </a:solidFill>
              </a:rPr>
              <a:t>全波整流电路和电容</a:t>
            </a:r>
          </a:p>
        </p:txBody>
      </p:sp>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275723" y="930973"/>
            <a:ext cx="8410117" cy="5124715"/>
          </a:xfrm>
        </p:spPr>
        <p:txBody>
          <a:bodyPr>
            <a:normAutofit fontScale="92500" lnSpcReduction="20000"/>
          </a:bodyPr>
          <a:lstStyle/>
          <a:p>
            <a:pPr marL="0" indent="0">
              <a:buNone/>
            </a:pPr>
            <a:r>
              <a:rPr lang="zh-CN" altLang="en-US" sz="2000" dirty="0">
                <a:solidFill>
                  <a:srgbClr val="7030A0"/>
                </a:solidFill>
                <a:latin typeface="微软雅黑" panose="020B0503020204020204" pitchFamily="34" charset="-122"/>
                <a:ea typeface="微软雅黑" panose="020B0503020204020204" pitchFamily="34" charset="-122"/>
              </a:rPr>
              <a:t>整流桥</a:t>
            </a:r>
            <a:endParaRPr lang="en-US" altLang="zh-CN" sz="2000" dirty="0">
              <a:solidFill>
                <a:srgbClr val="7030A0"/>
              </a:solidFill>
              <a:latin typeface="微软雅黑" panose="020B0503020204020204" pitchFamily="34" charset="-122"/>
              <a:ea typeface="微软雅黑" panose="020B0503020204020204" pitchFamily="34"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r>
              <a:rPr lang="zh-CN" altLang="en-US" sz="2000" dirty="0">
                <a:solidFill>
                  <a:srgbClr val="7030A0"/>
                </a:solidFill>
                <a:latin typeface="楷体" panose="02010609060101010101" pitchFamily="49" charset="-122"/>
                <a:ea typeface="楷体" panose="02010609060101010101" pitchFamily="49" charset="-122"/>
              </a:rPr>
              <a:t>注意：</a:t>
            </a:r>
            <a:r>
              <a:rPr lang="en-US" altLang="zh-CN" sz="2000" dirty="0">
                <a:solidFill>
                  <a:srgbClr val="7030A0"/>
                </a:solidFill>
                <a:latin typeface="楷体" panose="02010609060101010101" pitchFamily="49" charset="-122"/>
                <a:ea typeface="楷体" panose="02010609060101010101" pitchFamily="49" charset="-122"/>
              </a:rPr>
              <a:t>1</a:t>
            </a:r>
            <a:r>
              <a:rPr lang="zh-CN" altLang="en-US" sz="2000" dirty="0">
                <a:solidFill>
                  <a:srgbClr val="7030A0"/>
                </a:solidFill>
                <a:latin typeface="楷体" panose="02010609060101010101" pitchFamily="49" charset="-122"/>
                <a:ea typeface="楷体" panose="02010609060101010101" pitchFamily="49" charset="-122"/>
              </a:rPr>
              <a:t>、使用</a:t>
            </a:r>
            <a:r>
              <a:rPr lang="en-US" altLang="zh-CN" sz="2000" dirty="0">
                <a:solidFill>
                  <a:srgbClr val="7030A0"/>
                </a:solidFill>
                <a:latin typeface="楷体" panose="02010609060101010101" pitchFamily="49" charset="-122"/>
                <a:ea typeface="楷体" panose="02010609060101010101" pitchFamily="49" charset="-122"/>
              </a:rPr>
              <a:t>4</a:t>
            </a:r>
            <a:r>
              <a:rPr lang="zh-CN" altLang="en-US" sz="2000" dirty="0">
                <a:solidFill>
                  <a:srgbClr val="7030A0"/>
                </a:solidFill>
                <a:latin typeface="楷体" panose="02010609060101010101" pitchFamily="49" charset="-122"/>
                <a:ea typeface="楷体" panose="02010609060101010101" pitchFamily="49" charset="-122"/>
              </a:rPr>
              <a:t>个二极管组成整流桥，注意思考如何在面包板上布局。</a:t>
            </a: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2039" y="2094371"/>
            <a:ext cx="3200400" cy="3009900"/>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288" y="1158352"/>
            <a:ext cx="2599775" cy="1884837"/>
          </a:xfrm>
          <a:prstGeom prst="rect">
            <a:avLst/>
          </a:prstGeom>
        </p:spPr>
      </p:pic>
      <p:sp>
        <p:nvSpPr>
          <p:cNvPr id="4" name="文本框 3"/>
          <p:cNvSpPr txBox="1"/>
          <p:nvPr/>
        </p:nvSpPr>
        <p:spPr>
          <a:xfrm>
            <a:off x="1532214" y="5104271"/>
            <a:ext cx="2460902" cy="369332"/>
          </a:xfrm>
          <a:prstGeom prst="rect">
            <a:avLst/>
          </a:prstGeom>
          <a:noFill/>
        </p:spPr>
        <p:txBody>
          <a:bodyPr wrap="square" rtlCol="0">
            <a:spAutoFit/>
          </a:bodyPr>
          <a:lstStyle/>
          <a:p>
            <a:r>
              <a:rPr lang="zh-CN" altLang="en-US" dirty="0">
                <a:solidFill>
                  <a:srgbClr val="3205D9"/>
                </a:solidFill>
              </a:rPr>
              <a:t>单相全波整流桥</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693" y="3339856"/>
            <a:ext cx="3056952" cy="1764415"/>
          </a:xfrm>
          <a:prstGeom prst="rect">
            <a:avLst/>
          </a:prstGeom>
        </p:spPr>
      </p:pic>
    </p:spTree>
    <p:extLst>
      <p:ext uri="{BB962C8B-B14F-4D97-AF65-F5344CB8AC3E}">
        <p14:creationId xmlns:p14="http://schemas.microsoft.com/office/powerpoint/2010/main" val="3021976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7189" y="1159610"/>
            <a:ext cx="1074591" cy="1048439"/>
          </a:xfrm>
          <a:prstGeom prst="rect">
            <a:avLst/>
          </a:prstGeom>
        </p:spPr>
      </p:pic>
      <p:pic>
        <p:nvPicPr>
          <p:cNvPr id="5" name="图片 4"/>
          <p:cNvPicPr>
            <a:picLocks noChangeAspect="1"/>
          </p:cNvPicPr>
          <p:nvPr/>
        </p:nvPicPr>
        <p:blipFill>
          <a:blip r:embed="rId3"/>
          <a:stretch>
            <a:fillRect/>
          </a:stretch>
        </p:blipFill>
        <p:spPr>
          <a:xfrm>
            <a:off x="1924782" y="1102410"/>
            <a:ext cx="1449715" cy="1101784"/>
          </a:xfrm>
          <a:prstGeom prst="rect">
            <a:avLst/>
          </a:prstGeom>
        </p:spPr>
      </p:pic>
      <p:pic>
        <p:nvPicPr>
          <p:cNvPr id="6" name="图片 5"/>
          <p:cNvPicPr>
            <a:picLocks noChangeAspect="1"/>
          </p:cNvPicPr>
          <p:nvPr/>
        </p:nvPicPr>
        <p:blipFill rotWithShape="1">
          <a:blip r:embed="rId4"/>
          <a:srcRect l="18419" r="9678" b="26999"/>
          <a:stretch/>
        </p:blipFill>
        <p:spPr>
          <a:xfrm>
            <a:off x="3660245" y="1038184"/>
            <a:ext cx="1176504" cy="1183102"/>
          </a:xfrm>
          <a:prstGeom prst="rect">
            <a:avLst/>
          </a:prstGeom>
        </p:spPr>
      </p:pic>
      <p:pic>
        <p:nvPicPr>
          <p:cNvPr id="7" name="图片 6"/>
          <p:cNvPicPr>
            <a:picLocks noChangeAspect="1"/>
          </p:cNvPicPr>
          <p:nvPr/>
        </p:nvPicPr>
        <p:blipFill rotWithShape="1">
          <a:blip r:embed="rId5"/>
          <a:srcRect l="17024" r="17250"/>
          <a:stretch/>
        </p:blipFill>
        <p:spPr>
          <a:xfrm>
            <a:off x="5338987" y="1093164"/>
            <a:ext cx="1137065" cy="605172"/>
          </a:xfrm>
          <a:prstGeom prst="rect">
            <a:avLst/>
          </a:prstGeom>
        </p:spPr>
      </p:pic>
      <p:pic>
        <p:nvPicPr>
          <p:cNvPr id="8" name="图片 7"/>
          <p:cNvPicPr>
            <a:picLocks noChangeAspect="1"/>
          </p:cNvPicPr>
          <p:nvPr/>
        </p:nvPicPr>
        <p:blipFill>
          <a:blip r:embed="rId6"/>
          <a:stretch>
            <a:fillRect/>
          </a:stretch>
        </p:blipFill>
        <p:spPr>
          <a:xfrm>
            <a:off x="5330441" y="1698336"/>
            <a:ext cx="1137065" cy="513734"/>
          </a:xfrm>
          <a:prstGeom prst="rect">
            <a:avLst/>
          </a:prstGeom>
        </p:spPr>
      </p:pic>
      <p:sp>
        <p:nvSpPr>
          <p:cNvPr id="9" name="矩形 8"/>
          <p:cNvSpPr/>
          <p:nvPr/>
        </p:nvSpPr>
        <p:spPr>
          <a:xfrm>
            <a:off x="327825" y="2244103"/>
            <a:ext cx="1505148" cy="32818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二极管</a:t>
            </a:r>
          </a:p>
        </p:txBody>
      </p:sp>
      <p:sp>
        <p:nvSpPr>
          <p:cNvPr id="10" name="矩形 9"/>
          <p:cNvSpPr/>
          <p:nvPr/>
        </p:nvSpPr>
        <p:spPr>
          <a:xfrm>
            <a:off x="1933328" y="2244102"/>
            <a:ext cx="1505148" cy="32818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电解电容</a:t>
            </a:r>
          </a:p>
        </p:txBody>
      </p:sp>
      <p:sp>
        <p:nvSpPr>
          <p:cNvPr id="11" name="矩形 10"/>
          <p:cNvSpPr/>
          <p:nvPr/>
        </p:nvSpPr>
        <p:spPr>
          <a:xfrm>
            <a:off x="3538831" y="2244102"/>
            <a:ext cx="1505148" cy="32818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瓷片电容</a:t>
            </a:r>
          </a:p>
        </p:txBody>
      </p:sp>
      <p:sp>
        <p:nvSpPr>
          <p:cNvPr id="12" name="矩形 11"/>
          <p:cNvSpPr/>
          <p:nvPr/>
        </p:nvSpPr>
        <p:spPr>
          <a:xfrm>
            <a:off x="5145631" y="2244102"/>
            <a:ext cx="1505148" cy="32818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色环电阻</a:t>
            </a:r>
          </a:p>
        </p:txBody>
      </p:sp>
      <p:sp>
        <p:nvSpPr>
          <p:cNvPr id="13" name="矩形 12"/>
          <p:cNvSpPr/>
          <p:nvPr/>
        </p:nvSpPr>
        <p:spPr>
          <a:xfrm>
            <a:off x="327825" y="2686542"/>
            <a:ext cx="1505148" cy="104486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rtlCol="0" anchor="ctr"/>
          <a:lstStyle/>
          <a:p>
            <a:r>
              <a:rPr lang="zh-CN" altLang="en-US" dirty="0">
                <a:solidFill>
                  <a:schemeClr val="tx1"/>
                </a:solidFill>
              </a:rPr>
              <a:t>只允许电流</a:t>
            </a:r>
            <a:r>
              <a:rPr lang="zh-CN" altLang="en-US" b="1" dirty="0">
                <a:solidFill>
                  <a:schemeClr val="tx1"/>
                </a:solidFill>
              </a:rPr>
              <a:t>单向通过</a:t>
            </a:r>
            <a:r>
              <a:rPr lang="zh-CN" altLang="en-US" dirty="0">
                <a:solidFill>
                  <a:schemeClr val="tx1"/>
                </a:solidFill>
              </a:rPr>
              <a:t>的半导体电子元件。</a:t>
            </a:r>
          </a:p>
        </p:txBody>
      </p:sp>
      <p:sp>
        <p:nvSpPr>
          <p:cNvPr id="14" name="矩形 13"/>
          <p:cNvSpPr/>
          <p:nvPr/>
        </p:nvSpPr>
        <p:spPr>
          <a:xfrm>
            <a:off x="1933328" y="2686541"/>
            <a:ext cx="1505148" cy="104486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rtlCol="0" anchor="ctr"/>
          <a:lstStyle/>
          <a:p>
            <a:r>
              <a:rPr lang="zh-CN" altLang="en-US" sz="1400" dirty="0">
                <a:solidFill>
                  <a:schemeClr val="tx1"/>
                </a:solidFill>
              </a:rPr>
              <a:t>由金属膜正极、氧化膜电介质和导电材料</a:t>
            </a:r>
            <a:r>
              <a:rPr lang="en-US" altLang="zh-CN" sz="1400" dirty="0">
                <a:solidFill>
                  <a:schemeClr val="tx1"/>
                </a:solidFill>
              </a:rPr>
              <a:t>-</a:t>
            </a:r>
            <a:r>
              <a:rPr lang="zh-CN" altLang="en-US" sz="1400" dirty="0">
                <a:solidFill>
                  <a:schemeClr val="tx1"/>
                </a:solidFill>
              </a:rPr>
              <a:t>电解液负极组成的电荷储存元件，</a:t>
            </a:r>
            <a:r>
              <a:rPr lang="zh-CN" altLang="en-US" sz="1400" b="1" dirty="0">
                <a:solidFill>
                  <a:schemeClr val="tx1"/>
                </a:solidFill>
              </a:rPr>
              <a:t>有极性之分</a:t>
            </a:r>
            <a:r>
              <a:rPr lang="zh-CN" altLang="en-US" sz="1400" dirty="0">
                <a:solidFill>
                  <a:schemeClr val="tx1"/>
                </a:solidFill>
              </a:rPr>
              <a:t>。</a:t>
            </a:r>
          </a:p>
        </p:txBody>
      </p:sp>
      <p:sp>
        <p:nvSpPr>
          <p:cNvPr id="15" name="矩形 14"/>
          <p:cNvSpPr/>
          <p:nvPr/>
        </p:nvSpPr>
        <p:spPr>
          <a:xfrm>
            <a:off x="3538831" y="2686541"/>
            <a:ext cx="1505148" cy="104486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rtlCol="0" anchor="ctr"/>
          <a:lstStyle/>
          <a:p>
            <a:r>
              <a:rPr lang="zh-CN" altLang="en-US" dirty="0">
                <a:solidFill>
                  <a:schemeClr val="tx1"/>
                </a:solidFill>
              </a:rPr>
              <a:t>在作介质的陶瓷上涂覆金属膜并烧结形成的电容器。</a:t>
            </a:r>
          </a:p>
        </p:txBody>
      </p:sp>
      <p:sp>
        <p:nvSpPr>
          <p:cNvPr id="16" name="矩形 15"/>
          <p:cNvSpPr/>
          <p:nvPr/>
        </p:nvSpPr>
        <p:spPr>
          <a:xfrm>
            <a:off x="5145631" y="2686541"/>
            <a:ext cx="1505148" cy="104486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rtlCol="0" anchor="ctr"/>
          <a:lstStyle/>
          <a:p>
            <a:r>
              <a:rPr lang="zh-CN" altLang="en-US" dirty="0">
                <a:solidFill>
                  <a:schemeClr val="tx1"/>
                </a:solidFill>
              </a:rPr>
              <a:t>封装后的电阻表面涂上了代表阻值的色环。</a:t>
            </a:r>
          </a:p>
        </p:txBody>
      </p:sp>
      <p:sp>
        <p:nvSpPr>
          <p:cNvPr id="17" name="矩形 16"/>
          <p:cNvSpPr/>
          <p:nvPr/>
        </p:nvSpPr>
        <p:spPr>
          <a:xfrm>
            <a:off x="327825" y="3842563"/>
            <a:ext cx="1505148" cy="278897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rtlCol="0" anchor="ctr"/>
          <a:lstStyle/>
          <a:p>
            <a:r>
              <a:rPr lang="zh-CN" altLang="en-US" dirty="0">
                <a:solidFill>
                  <a:schemeClr val="tx1"/>
                </a:solidFill>
              </a:rPr>
              <a:t>扩展：有导通电压（压降）、额定电流、反向击穿电压等参数。</a:t>
            </a:r>
            <a:r>
              <a:rPr lang="zh-CN" altLang="en-US" b="1" dirty="0">
                <a:solidFill>
                  <a:schemeClr val="tx1"/>
                </a:solidFill>
              </a:rPr>
              <a:t>银灰色环一端为负极。</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zh-CN" altLang="en-US" b="1" dirty="0">
              <a:solidFill>
                <a:schemeClr val="tx1"/>
              </a:solidFill>
            </a:endParaRPr>
          </a:p>
        </p:txBody>
      </p:sp>
      <p:sp>
        <p:nvSpPr>
          <p:cNvPr id="18" name="矩形 17"/>
          <p:cNvSpPr/>
          <p:nvPr/>
        </p:nvSpPr>
        <p:spPr>
          <a:xfrm>
            <a:off x="1933328" y="3842562"/>
            <a:ext cx="1505148" cy="278897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rtlCol="0" anchor="ctr"/>
          <a:lstStyle/>
          <a:p>
            <a:r>
              <a:rPr lang="zh-CN" altLang="en-US" dirty="0">
                <a:solidFill>
                  <a:schemeClr val="tx1"/>
                </a:solidFill>
              </a:rPr>
              <a:t>扩展：有额定工作电压、容量、工作温度等参数。承受反向电压时将发生电化学反应而失效或</a:t>
            </a:r>
            <a:r>
              <a:rPr lang="zh-CN" altLang="en-US" b="1" dirty="0">
                <a:solidFill>
                  <a:srgbClr val="FF0000"/>
                </a:solidFill>
              </a:rPr>
              <a:t>爆炸</a:t>
            </a:r>
            <a:r>
              <a:rPr lang="zh-CN" altLang="en-US" dirty="0">
                <a:solidFill>
                  <a:schemeClr val="tx1"/>
                </a:solidFill>
              </a:rPr>
              <a:t>。短脚和标注“</a:t>
            </a:r>
            <a:r>
              <a:rPr lang="en-US" altLang="zh-CN" dirty="0">
                <a:solidFill>
                  <a:schemeClr val="tx1"/>
                </a:solidFill>
              </a:rPr>
              <a:t>-</a:t>
            </a:r>
            <a:r>
              <a:rPr lang="zh-CN" altLang="en-US" dirty="0">
                <a:solidFill>
                  <a:schemeClr val="tx1"/>
                </a:solidFill>
              </a:rPr>
              <a:t>”的为负极。</a:t>
            </a:r>
          </a:p>
        </p:txBody>
      </p:sp>
      <p:sp>
        <p:nvSpPr>
          <p:cNvPr id="19" name="矩形 18"/>
          <p:cNvSpPr/>
          <p:nvPr/>
        </p:nvSpPr>
        <p:spPr>
          <a:xfrm>
            <a:off x="3538831" y="3842562"/>
            <a:ext cx="1505148" cy="278897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rtlCol="0" anchor="ctr"/>
          <a:lstStyle/>
          <a:p>
            <a:r>
              <a:rPr lang="zh-CN" altLang="en-US" dirty="0">
                <a:solidFill>
                  <a:schemeClr val="tx1"/>
                </a:solidFill>
              </a:rPr>
              <a:t>扩展：一般由于电极面积小而电容也小。绝缘性好耐高压（直流）。</a:t>
            </a:r>
            <a:r>
              <a:rPr lang="zh-CN" altLang="en-US" b="1" dirty="0">
                <a:solidFill>
                  <a:schemeClr val="tx1"/>
                </a:solidFill>
              </a:rPr>
              <a:t>无极性</a:t>
            </a:r>
            <a:endParaRPr lang="en-US" altLang="zh-CN" b="1"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zh-CN" altLang="en-US" dirty="0">
              <a:solidFill>
                <a:schemeClr val="tx1"/>
              </a:solidFill>
            </a:endParaRPr>
          </a:p>
        </p:txBody>
      </p:sp>
      <p:sp>
        <p:nvSpPr>
          <p:cNvPr id="20" name="矩形 19"/>
          <p:cNvSpPr/>
          <p:nvPr/>
        </p:nvSpPr>
        <p:spPr>
          <a:xfrm>
            <a:off x="5145631" y="3842562"/>
            <a:ext cx="1505148" cy="278897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rtlCol="0" anchor="ctr"/>
          <a:lstStyle/>
          <a:p>
            <a:r>
              <a:rPr lang="zh-CN" altLang="en-US" dirty="0">
                <a:solidFill>
                  <a:schemeClr val="tx1"/>
                </a:solidFill>
              </a:rPr>
              <a:t> 扩展：常见色环电阻为金属膜电阻，由蒸镀在瓷棒的金属膜经过刻划形成。多个色环表示阻值、误差，数量有四、五、六个。</a:t>
            </a:r>
            <a:endParaRPr lang="en-US" altLang="zh-CN" dirty="0">
              <a:solidFill>
                <a:schemeClr val="tx1"/>
              </a:solidFill>
            </a:endParaRPr>
          </a:p>
          <a:p>
            <a:endParaRPr lang="zh-CN" altLang="en-US" dirty="0">
              <a:solidFill>
                <a:schemeClr val="tx1"/>
              </a:solidFill>
            </a:endParaRPr>
          </a:p>
        </p:txBody>
      </p:sp>
      <p:pic>
        <p:nvPicPr>
          <p:cNvPr id="21" name="图片 20"/>
          <p:cNvPicPr>
            <a:picLocks noChangeAspect="1"/>
          </p:cNvPicPr>
          <p:nvPr/>
        </p:nvPicPr>
        <p:blipFill>
          <a:blip r:embed="rId7"/>
          <a:stretch>
            <a:fillRect/>
          </a:stretch>
        </p:blipFill>
        <p:spPr>
          <a:xfrm>
            <a:off x="6745273" y="1067526"/>
            <a:ext cx="2044406" cy="1128196"/>
          </a:xfrm>
          <a:prstGeom prst="rect">
            <a:avLst/>
          </a:prstGeom>
        </p:spPr>
      </p:pic>
      <p:sp>
        <p:nvSpPr>
          <p:cNvPr id="22" name="矩形 21"/>
          <p:cNvSpPr/>
          <p:nvPr/>
        </p:nvSpPr>
        <p:spPr>
          <a:xfrm>
            <a:off x="6752431" y="2235555"/>
            <a:ext cx="2037248" cy="32818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PCB</a:t>
            </a:r>
            <a:r>
              <a:rPr lang="zh-CN" altLang="en-US" dirty="0">
                <a:solidFill>
                  <a:schemeClr val="tx1"/>
                </a:solidFill>
              </a:rPr>
              <a:t>电路板</a:t>
            </a:r>
          </a:p>
        </p:txBody>
      </p:sp>
      <p:sp>
        <p:nvSpPr>
          <p:cNvPr id="23" name="矩形 22"/>
          <p:cNvSpPr/>
          <p:nvPr/>
        </p:nvSpPr>
        <p:spPr>
          <a:xfrm>
            <a:off x="6752431" y="2677994"/>
            <a:ext cx="2037248" cy="104486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rtlCol="0" anchor="ctr"/>
          <a:lstStyle/>
          <a:p>
            <a:r>
              <a:rPr lang="zh-CN" altLang="en-US" dirty="0">
                <a:solidFill>
                  <a:schemeClr val="tx1"/>
                </a:solidFill>
              </a:rPr>
              <a:t>多采用环氧树脂玻纤布覆铜，印制电路后刷绝缘油、开孔、印刷文字。</a:t>
            </a:r>
          </a:p>
        </p:txBody>
      </p:sp>
      <p:sp>
        <p:nvSpPr>
          <p:cNvPr id="24" name="矩形 23"/>
          <p:cNvSpPr/>
          <p:nvPr/>
        </p:nvSpPr>
        <p:spPr>
          <a:xfrm>
            <a:off x="6752431" y="3834015"/>
            <a:ext cx="2037248" cy="278897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8000" tIns="10800" rIns="18000" bIns="10800" rtlCol="0" anchor="ctr"/>
          <a:lstStyle/>
          <a:p>
            <a:r>
              <a:rPr lang="zh-CN" altLang="en-US" dirty="0">
                <a:solidFill>
                  <a:schemeClr val="tx1"/>
                </a:solidFill>
              </a:rPr>
              <a:t> 扩展：有单层、双层、多层之分，电脑内存条多为</a:t>
            </a:r>
            <a:r>
              <a:rPr lang="en-US" altLang="zh-CN" dirty="0">
                <a:solidFill>
                  <a:schemeClr val="tx1"/>
                </a:solidFill>
              </a:rPr>
              <a:t>4-8</a:t>
            </a:r>
            <a:r>
              <a:rPr lang="zh-CN" altLang="en-US" dirty="0">
                <a:solidFill>
                  <a:schemeClr val="tx1"/>
                </a:solidFill>
              </a:rPr>
              <a:t>层。制作</a:t>
            </a:r>
            <a:r>
              <a:rPr lang="en-US" altLang="zh-CN" dirty="0">
                <a:solidFill>
                  <a:schemeClr val="tx1"/>
                </a:solidFill>
              </a:rPr>
              <a:t>PCB</a:t>
            </a:r>
            <a:r>
              <a:rPr lang="zh-CN" altLang="en-US" dirty="0">
                <a:solidFill>
                  <a:schemeClr val="tx1"/>
                </a:solidFill>
              </a:rPr>
              <a:t>电路有掩膜腐蚀法和雕刻法。目前市面的小量</a:t>
            </a:r>
            <a:r>
              <a:rPr lang="en-US" altLang="zh-CN" dirty="0">
                <a:solidFill>
                  <a:schemeClr val="tx1"/>
                </a:solidFill>
              </a:rPr>
              <a:t>PCB</a:t>
            </a:r>
            <a:r>
              <a:rPr lang="zh-CN" altLang="en-US" dirty="0">
                <a:solidFill>
                  <a:schemeClr val="tx1"/>
                </a:solidFill>
              </a:rPr>
              <a:t>打样已经非常便宜。</a:t>
            </a:r>
            <a:endParaRPr lang="en-US" altLang="zh-CN" dirty="0">
              <a:solidFill>
                <a:schemeClr val="tx1"/>
              </a:solidFill>
            </a:endParaRPr>
          </a:p>
          <a:p>
            <a:r>
              <a:rPr lang="zh-CN" altLang="en-US" dirty="0">
                <a:solidFill>
                  <a:schemeClr val="tx1"/>
                </a:solidFill>
              </a:rPr>
              <a:t>除此之外，还有铝基板等新式基材的电路板。</a:t>
            </a:r>
          </a:p>
        </p:txBody>
      </p:sp>
      <p:pic>
        <p:nvPicPr>
          <p:cNvPr id="25" name="图片 24"/>
          <p:cNvPicPr>
            <a:picLocks noChangeAspect="1"/>
          </p:cNvPicPr>
          <p:nvPr/>
        </p:nvPicPr>
        <p:blipFill>
          <a:blip r:embed="rId8"/>
          <a:stretch>
            <a:fillRect/>
          </a:stretch>
        </p:blipFill>
        <p:spPr>
          <a:xfrm>
            <a:off x="273240" y="1938046"/>
            <a:ext cx="973361" cy="275743"/>
          </a:xfrm>
          <a:prstGeom prst="rect">
            <a:avLst/>
          </a:prstGeom>
        </p:spPr>
      </p:pic>
      <p:pic>
        <p:nvPicPr>
          <p:cNvPr id="26" name="图片 25"/>
          <p:cNvPicPr>
            <a:picLocks noChangeAspect="1"/>
          </p:cNvPicPr>
          <p:nvPr/>
        </p:nvPicPr>
        <p:blipFill>
          <a:blip r:embed="rId9"/>
          <a:stretch>
            <a:fillRect/>
          </a:stretch>
        </p:blipFill>
        <p:spPr>
          <a:xfrm rot="10800000">
            <a:off x="2914113" y="1930698"/>
            <a:ext cx="504880" cy="275534"/>
          </a:xfrm>
          <a:prstGeom prst="rect">
            <a:avLst/>
          </a:prstGeom>
        </p:spPr>
      </p:pic>
      <p:pic>
        <p:nvPicPr>
          <p:cNvPr id="27" name="图片 26"/>
          <p:cNvPicPr>
            <a:picLocks noChangeAspect="1"/>
          </p:cNvPicPr>
          <p:nvPr/>
        </p:nvPicPr>
        <p:blipFill>
          <a:blip r:embed="rId10"/>
          <a:stretch>
            <a:fillRect/>
          </a:stretch>
        </p:blipFill>
        <p:spPr>
          <a:xfrm flipV="1">
            <a:off x="2482775" y="1921223"/>
            <a:ext cx="355137" cy="301209"/>
          </a:xfrm>
          <a:prstGeom prst="rect">
            <a:avLst/>
          </a:prstGeom>
        </p:spPr>
      </p:pic>
      <p:pic>
        <p:nvPicPr>
          <p:cNvPr id="28" name="图片 27"/>
          <p:cNvPicPr>
            <a:picLocks noChangeAspect="1"/>
          </p:cNvPicPr>
          <p:nvPr/>
        </p:nvPicPr>
        <p:blipFill>
          <a:blip r:embed="rId11"/>
          <a:stretch>
            <a:fillRect/>
          </a:stretch>
        </p:blipFill>
        <p:spPr>
          <a:xfrm rot="16200000">
            <a:off x="3043720" y="1620505"/>
            <a:ext cx="245664" cy="312854"/>
          </a:xfrm>
          <a:prstGeom prst="rect">
            <a:avLst/>
          </a:prstGeom>
        </p:spPr>
      </p:pic>
      <p:pic>
        <p:nvPicPr>
          <p:cNvPr id="29" name="图片 28"/>
          <p:cNvPicPr>
            <a:picLocks noChangeAspect="1"/>
          </p:cNvPicPr>
          <p:nvPr/>
        </p:nvPicPr>
        <p:blipFill>
          <a:blip r:embed="rId11"/>
          <a:stretch>
            <a:fillRect/>
          </a:stretch>
        </p:blipFill>
        <p:spPr>
          <a:xfrm rot="16200000">
            <a:off x="3693840" y="1006430"/>
            <a:ext cx="245664" cy="312854"/>
          </a:xfrm>
          <a:prstGeom prst="rect">
            <a:avLst/>
          </a:prstGeom>
        </p:spPr>
      </p:pic>
      <p:cxnSp>
        <p:nvCxnSpPr>
          <p:cNvPr id="32" name="直接连接符 31"/>
          <p:cNvCxnSpPr/>
          <p:nvPr/>
        </p:nvCxnSpPr>
        <p:spPr>
          <a:xfrm>
            <a:off x="0" y="630372"/>
            <a:ext cx="9144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31" name="标题 1">
            <a:extLst>
              <a:ext uri="{FF2B5EF4-FFF2-40B4-BE49-F238E27FC236}">
                <a16:creationId xmlns:a16="http://schemas.microsoft.com/office/drawing/2014/main" id="{B59398B4-1BB2-49BE-92B1-17244418B051}"/>
              </a:ext>
            </a:extLst>
          </p:cNvPr>
          <p:cNvSpPr txBox="1">
            <a:spLocks/>
          </p:cNvSpPr>
          <p:nvPr/>
        </p:nvSpPr>
        <p:spPr>
          <a:xfrm>
            <a:off x="105714" y="-33052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7030A0"/>
                </a:solidFill>
              </a:rPr>
              <a:t>附录</a:t>
            </a:r>
            <a:r>
              <a:rPr lang="en-US" altLang="zh-CN" sz="2800" b="1" dirty="0">
                <a:solidFill>
                  <a:srgbClr val="7030A0"/>
                </a:solidFill>
              </a:rPr>
              <a:t>.</a:t>
            </a:r>
            <a:r>
              <a:rPr lang="zh-CN" altLang="en-US" sz="2800" b="1" dirty="0">
                <a:solidFill>
                  <a:srgbClr val="7030A0"/>
                </a:solidFill>
              </a:rPr>
              <a:t>认识电子元器件</a:t>
            </a:r>
          </a:p>
        </p:txBody>
      </p:sp>
    </p:spTree>
    <p:extLst>
      <p:ext uri="{BB962C8B-B14F-4D97-AF65-F5344CB8AC3E}">
        <p14:creationId xmlns:p14="http://schemas.microsoft.com/office/powerpoint/2010/main" val="4145333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219732" y="-212736"/>
            <a:ext cx="7886700" cy="1325563"/>
          </a:xfrm>
        </p:spPr>
        <p:txBody>
          <a:bodyPr/>
          <a:lstStyle/>
          <a:p>
            <a:r>
              <a:rPr lang="zh-CN" altLang="en-US" b="1" dirty="0">
                <a:solidFill>
                  <a:srgbClr val="7030A0"/>
                </a:solidFill>
              </a:rPr>
              <a:t>二</a:t>
            </a:r>
            <a:r>
              <a:rPr lang="en-US" altLang="zh-CN" b="1" dirty="0">
                <a:solidFill>
                  <a:srgbClr val="7030A0"/>
                </a:solidFill>
              </a:rPr>
              <a:t>.</a:t>
            </a:r>
            <a:r>
              <a:rPr lang="zh-CN" altLang="en-US" b="1" dirty="0">
                <a:solidFill>
                  <a:srgbClr val="7030A0"/>
                </a:solidFill>
              </a:rPr>
              <a:t>全波整流电路和电容</a:t>
            </a:r>
          </a:p>
        </p:txBody>
      </p:sp>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275723" y="930973"/>
            <a:ext cx="8410117" cy="516827"/>
          </a:xfrm>
        </p:spPr>
        <p:txBody>
          <a:bodyPr>
            <a:normAutofit/>
          </a:bodyPr>
          <a:lstStyle/>
          <a:p>
            <a:pPr marL="0" indent="0">
              <a:buNone/>
            </a:pPr>
            <a:r>
              <a:rPr lang="zh-CN" altLang="en-US" sz="2000" dirty="0">
                <a:solidFill>
                  <a:srgbClr val="7030A0"/>
                </a:solidFill>
                <a:latin typeface="楷体" panose="02010609060101010101" pitchFamily="49" charset="-122"/>
                <a:ea typeface="楷体" panose="02010609060101010101" pitchFamily="49" charset="-122"/>
              </a:rPr>
              <a:t>参考电路图</a:t>
            </a: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stretch>
            <a:fillRect/>
          </a:stretch>
        </p:blipFill>
        <p:spPr>
          <a:xfrm>
            <a:off x="344726" y="1641474"/>
            <a:ext cx="8341114" cy="3749675"/>
          </a:xfrm>
          <a:prstGeom prst="rect">
            <a:avLst/>
          </a:prstGeom>
        </p:spPr>
      </p:pic>
      <p:pic>
        <p:nvPicPr>
          <p:cNvPr id="6" name="图片 5"/>
          <p:cNvPicPr>
            <a:picLocks noChangeAspect="1"/>
          </p:cNvPicPr>
          <p:nvPr/>
        </p:nvPicPr>
        <p:blipFill>
          <a:blip r:embed="rId3"/>
          <a:stretch>
            <a:fillRect/>
          </a:stretch>
        </p:blipFill>
        <p:spPr>
          <a:xfrm>
            <a:off x="7186612" y="3529013"/>
            <a:ext cx="403057" cy="395287"/>
          </a:xfrm>
          <a:prstGeom prst="rect">
            <a:avLst/>
          </a:prstGeom>
        </p:spPr>
      </p:pic>
      <p:sp>
        <p:nvSpPr>
          <p:cNvPr id="7" name="矩形 6"/>
          <p:cNvSpPr/>
          <p:nvPr/>
        </p:nvSpPr>
        <p:spPr>
          <a:xfrm>
            <a:off x="7696856" y="3176091"/>
            <a:ext cx="492443" cy="1200329"/>
          </a:xfrm>
          <a:prstGeom prst="rect">
            <a:avLst/>
          </a:prstGeom>
        </p:spPr>
        <p:txBody>
          <a:bodyPr wrap="none">
            <a:spAutoFit/>
          </a:bodyPr>
          <a:lstStyle/>
          <a:p>
            <a:r>
              <a:rPr lang="zh-CN" altLang="en-US" sz="2400" b="1" dirty="0"/>
              <a:t>示</a:t>
            </a:r>
            <a:endParaRPr lang="en-US" altLang="zh-CN" sz="2400" b="1" dirty="0"/>
          </a:p>
          <a:p>
            <a:r>
              <a:rPr lang="zh-CN" altLang="en-US" sz="2400" b="1" dirty="0"/>
              <a:t>波</a:t>
            </a:r>
            <a:endParaRPr lang="en-US" altLang="zh-CN" sz="2400" b="1" dirty="0"/>
          </a:p>
          <a:p>
            <a:r>
              <a:rPr lang="zh-CN" altLang="en-US" sz="2400" b="1" dirty="0"/>
              <a:t>器</a:t>
            </a:r>
          </a:p>
        </p:txBody>
      </p:sp>
    </p:spTree>
    <p:extLst>
      <p:ext uri="{BB962C8B-B14F-4D97-AF65-F5344CB8AC3E}">
        <p14:creationId xmlns:p14="http://schemas.microsoft.com/office/powerpoint/2010/main" val="1183866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237311" y="1375369"/>
            <a:ext cx="2869121" cy="1289788"/>
          </a:xfrm>
          <a:prstGeom prst="rect">
            <a:avLst/>
          </a:prstGeom>
        </p:spPr>
      </p:pic>
      <p:pic>
        <p:nvPicPr>
          <p:cNvPr id="15" name="图片 14">
            <a:extLst>
              <a:ext uri="{FF2B5EF4-FFF2-40B4-BE49-F238E27FC236}">
                <a16:creationId xmlns:a16="http://schemas.microsoft.com/office/drawing/2014/main" id="{64D4C7BA-9E7D-4BBE-B86C-8CC8ACF51036}"/>
              </a:ext>
            </a:extLst>
          </p:cNvPr>
          <p:cNvPicPr>
            <a:picLocks noChangeAspect="1"/>
          </p:cNvPicPr>
          <p:nvPr/>
        </p:nvPicPr>
        <p:blipFill>
          <a:blip r:embed="rId3"/>
          <a:stretch>
            <a:fillRect/>
          </a:stretch>
        </p:blipFill>
        <p:spPr>
          <a:xfrm>
            <a:off x="5248836" y="2895681"/>
            <a:ext cx="2846070" cy="1440389"/>
          </a:xfrm>
          <a:prstGeom prst="rect">
            <a:avLst/>
          </a:prstGeom>
        </p:spPr>
      </p:pic>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219732" y="-212736"/>
            <a:ext cx="7886700" cy="1325563"/>
          </a:xfrm>
        </p:spPr>
        <p:txBody>
          <a:bodyPr/>
          <a:lstStyle/>
          <a:p>
            <a:r>
              <a:rPr lang="zh-CN" altLang="en-US" b="1" dirty="0">
                <a:solidFill>
                  <a:srgbClr val="7030A0"/>
                </a:solidFill>
              </a:rPr>
              <a:t>二</a:t>
            </a:r>
            <a:r>
              <a:rPr lang="en-US" altLang="zh-CN" b="1" dirty="0">
                <a:solidFill>
                  <a:srgbClr val="7030A0"/>
                </a:solidFill>
              </a:rPr>
              <a:t>.</a:t>
            </a:r>
            <a:r>
              <a:rPr lang="zh-CN" altLang="en-US" b="1" dirty="0">
                <a:solidFill>
                  <a:srgbClr val="7030A0"/>
                </a:solidFill>
              </a:rPr>
              <a:t>全波整流电路和电容</a:t>
            </a:r>
          </a:p>
        </p:txBody>
      </p:sp>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275723" y="930973"/>
            <a:ext cx="8410117" cy="516827"/>
          </a:xfrm>
        </p:spPr>
        <p:txBody>
          <a:bodyPr>
            <a:normAutofit/>
          </a:bodyPr>
          <a:lstStyle/>
          <a:p>
            <a:pPr marL="0" indent="0">
              <a:buNone/>
            </a:pPr>
            <a:r>
              <a:rPr lang="zh-CN" altLang="en-US" sz="2000" dirty="0">
                <a:solidFill>
                  <a:srgbClr val="7030A0"/>
                </a:solidFill>
                <a:latin typeface="楷体" panose="02010609060101010101" pitchFamily="49" charset="-122"/>
                <a:ea typeface="楷体" panose="02010609060101010101" pitchFamily="49" charset="-122"/>
              </a:rPr>
              <a:t>示波器的差分使用</a:t>
            </a: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a:p>
            <a:pPr marL="0" indent="0">
              <a:buNone/>
            </a:pPr>
            <a:endParaRPr lang="en-US" altLang="zh-CN" sz="2000" dirty="0">
              <a:solidFill>
                <a:srgbClr val="7030A0"/>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4"/>
          <a:stretch>
            <a:fillRect/>
          </a:stretch>
        </p:blipFill>
        <p:spPr>
          <a:xfrm>
            <a:off x="7596772" y="2020262"/>
            <a:ext cx="149326" cy="146447"/>
          </a:xfrm>
          <a:prstGeom prst="rect">
            <a:avLst/>
          </a:prstGeom>
        </p:spPr>
      </p:pic>
      <p:sp>
        <p:nvSpPr>
          <p:cNvPr id="7" name="矩形 6"/>
          <p:cNvSpPr/>
          <p:nvPr/>
        </p:nvSpPr>
        <p:spPr>
          <a:xfrm>
            <a:off x="7708542" y="1966528"/>
            <a:ext cx="409086" cy="253916"/>
          </a:xfrm>
          <a:prstGeom prst="rect">
            <a:avLst/>
          </a:prstGeom>
        </p:spPr>
        <p:txBody>
          <a:bodyPr wrap="none">
            <a:spAutoFit/>
          </a:bodyPr>
          <a:lstStyle/>
          <a:p>
            <a:r>
              <a:rPr lang="en-US" altLang="zh-CN" sz="1050" b="1" dirty="0"/>
              <a:t>CH1</a:t>
            </a:r>
            <a:endParaRPr lang="zh-CN" altLang="en-US" sz="1050" b="1" dirty="0"/>
          </a:p>
        </p:txBody>
      </p:sp>
      <p:sp>
        <p:nvSpPr>
          <p:cNvPr id="8" name="内容占位符 2">
            <a:extLst>
              <a:ext uri="{FF2B5EF4-FFF2-40B4-BE49-F238E27FC236}">
                <a16:creationId xmlns:a16="http://schemas.microsoft.com/office/drawing/2014/main" id="{D5241AE4-D9B5-4441-BCDA-95DFDCC4D52C}"/>
              </a:ext>
            </a:extLst>
          </p:cNvPr>
          <p:cNvSpPr txBox="1">
            <a:spLocks/>
          </p:cNvSpPr>
          <p:nvPr/>
        </p:nvSpPr>
        <p:spPr>
          <a:xfrm>
            <a:off x="326671" y="1569024"/>
            <a:ext cx="4494100" cy="32473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b="1"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实验室中的信号发生器和示波器的负极（</a:t>
            </a:r>
            <a:r>
              <a:rPr lang="en-US" altLang="zh-CN" sz="2000" dirty="0">
                <a:latin typeface="楷体" panose="02010609060101010101" pitchFamily="49" charset="-122"/>
                <a:ea typeface="楷体" panose="02010609060101010101" pitchFamily="49" charset="-122"/>
              </a:rPr>
              <a:t>GND</a:t>
            </a:r>
            <a:r>
              <a:rPr lang="zh-CN" altLang="en-US" sz="2000" dirty="0">
                <a:latin typeface="楷体" panose="02010609060101010101" pitchFamily="49" charset="-122"/>
                <a:ea typeface="楷体" panose="02010609060101010101" pitchFamily="49" charset="-122"/>
              </a:rPr>
              <a:t>）</a:t>
            </a:r>
            <a:r>
              <a:rPr lang="zh-CN" altLang="en-US" sz="2000" b="1" dirty="0">
                <a:solidFill>
                  <a:srgbClr val="3205D9"/>
                </a:solidFill>
                <a:latin typeface="楷体" panose="02010609060101010101" pitchFamily="49" charset="-122"/>
                <a:ea typeface="楷体" panose="02010609060101010101" pitchFamily="49" charset="-122"/>
              </a:rPr>
              <a:t>是内部接地的</a:t>
            </a:r>
            <a:r>
              <a:rPr lang="zh-CN" altLang="en-US" sz="2000" dirty="0">
                <a:latin typeface="楷体" panose="02010609060101010101" pitchFamily="49" charset="-122"/>
                <a:ea typeface="楷体" panose="02010609060101010101" pitchFamily="49" charset="-122"/>
              </a:rPr>
              <a:t>，即是非隔离的。意味着：</a:t>
            </a:r>
            <a:r>
              <a:rPr lang="zh-CN" altLang="en-US" sz="2000" dirty="0">
                <a:solidFill>
                  <a:srgbClr val="3205D9"/>
                </a:solidFill>
                <a:latin typeface="楷体" panose="02010609060101010101" pitchFamily="49" charset="-122"/>
                <a:ea typeface="楷体" panose="02010609060101010101" pitchFamily="49" charset="-122"/>
              </a:rPr>
              <a:t>示波器的黑色端子和信号发生器的黑色端子是相联的</a:t>
            </a:r>
            <a:r>
              <a:rPr lang="zh-CN" altLang="en-US" sz="2000" dirty="0">
                <a:latin typeface="楷体" panose="02010609060101010101" pitchFamily="49" charset="-122"/>
                <a:ea typeface="楷体" panose="02010609060101010101" pitchFamily="49" charset="-122"/>
              </a:rPr>
              <a:t>，单通道测量将造成丢失半个周期波形。</a:t>
            </a: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en-US" altLang="zh-CN" sz="2000" dirty="0">
              <a:latin typeface="楷体" panose="02010609060101010101" pitchFamily="49" charset="-122"/>
              <a:ea typeface="楷体" panose="02010609060101010101" pitchFamily="49" charset="-122"/>
            </a:endParaRPr>
          </a:p>
          <a:p>
            <a:pPr marL="0" indent="0">
              <a:buFont typeface="Arial" panose="020B0604020202020204" pitchFamily="34" charset="0"/>
              <a:buNone/>
            </a:pPr>
            <a:r>
              <a:rPr lang="zh-CN" altLang="en-US" sz="2000" dirty="0">
                <a:latin typeface="楷体" panose="02010609060101010101" pitchFamily="49" charset="-122"/>
                <a:ea typeface="楷体" panose="02010609060101010101" pitchFamily="49" charset="-122"/>
              </a:rPr>
              <a:t>此时示波器应使用</a:t>
            </a:r>
            <a:r>
              <a:rPr lang="zh-CN" altLang="en-US" sz="2000" b="1" dirty="0">
                <a:solidFill>
                  <a:srgbClr val="3205D9"/>
                </a:solidFill>
                <a:latin typeface="楷体" panose="02010609060101010101" pitchFamily="49" charset="-122"/>
                <a:ea typeface="楷体" panose="02010609060101010101" pitchFamily="49" charset="-122"/>
              </a:rPr>
              <a:t>差分模式</a:t>
            </a:r>
            <a:r>
              <a:rPr lang="zh-CN" altLang="en-US" sz="2000" dirty="0">
                <a:latin typeface="楷体" panose="02010609060101010101" pitchFamily="49" charset="-122"/>
                <a:ea typeface="楷体" panose="02010609060101010101" pitchFamily="49" charset="-122"/>
              </a:rPr>
              <a:t>，即</a:t>
            </a:r>
            <a:r>
              <a:rPr lang="zh-CN" altLang="en-US" sz="2000" b="1" dirty="0">
                <a:solidFill>
                  <a:srgbClr val="3205D9"/>
                </a:solidFill>
                <a:latin typeface="楷体" panose="02010609060101010101" pitchFamily="49" charset="-122"/>
                <a:ea typeface="楷体" panose="02010609060101010101" pitchFamily="49" charset="-122"/>
              </a:rPr>
              <a:t>用</a:t>
            </a:r>
            <a:r>
              <a:rPr lang="en-US" altLang="zh-CN" sz="2000" b="1" dirty="0">
                <a:solidFill>
                  <a:srgbClr val="3205D9"/>
                </a:solidFill>
                <a:latin typeface="楷体" panose="02010609060101010101" pitchFamily="49" charset="-122"/>
                <a:ea typeface="楷体" panose="02010609060101010101" pitchFamily="49" charset="-122"/>
              </a:rPr>
              <a:t>CH1</a:t>
            </a:r>
          </a:p>
          <a:p>
            <a:pPr marL="0" indent="0">
              <a:buFont typeface="Arial" panose="020B0604020202020204" pitchFamily="34" charset="0"/>
              <a:buNone/>
            </a:pPr>
            <a:r>
              <a:rPr lang="zh-CN" altLang="en-US" sz="2000" b="1" dirty="0">
                <a:solidFill>
                  <a:srgbClr val="3205D9"/>
                </a:solidFill>
                <a:latin typeface="楷体" panose="02010609060101010101" pitchFamily="49" charset="-122"/>
                <a:ea typeface="楷体" panose="02010609060101010101" pitchFamily="49" charset="-122"/>
              </a:rPr>
              <a:t>、</a:t>
            </a:r>
            <a:r>
              <a:rPr lang="en-US" altLang="zh-CN" sz="2000" b="1" dirty="0">
                <a:solidFill>
                  <a:srgbClr val="3205D9"/>
                </a:solidFill>
                <a:latin typeface="楷体" panose="02010609060101010101" pitchFamily="49" charset="-122"/>
                <a:ea typeface="楷体" panose="02010609060101010101" pitchFamily="49" charset="-122"/>
              </a:rPr>
              <a:t>CH2</a:t>
            </a:r>
            <a:r>
              <a:rPr lang="zh-CN" altLang="en-US" sz="2000" b="1" dirty="0">
                <a:solidFill>
                  <a:srgbClr val="3205D9"/>
                </a:solidFill>
                <a:latin typeface="楷体" panose="02010609060101010101" pitchFamily="49" charset="-122"/>
                <a:ea typeface="楷体" panose="02010609060101010101" pitchFamily="49" charset="-122"/>
              </a:rPr>
              <a:t>红色端子去测量待测信号，两黑色端子短接，用</a:t>
            </a:r>
            <a:r>
              <a:rPr lang="en-US" altLang="zh-CN" sz="2000" b="1" dirty="0">
                <a:solidFill>
                  <a:srgbClr val="3205D9"/>
                </a:solidFill>
                <a:latin typeface="楷体" panose="02010609060101010101" pitchFamily="49" charset="-122"/>
                <a:ea typeface="楷体" panose="02010609060101010101" pitchFamily="49" charset="-122"/>
              </a:rPr>
              <a:t>MATH</a:t>
            </a:r>
            <a:r>
              <a:rPr lang="zh-CN" altLang="en-US" sz="2000" b="1" dirty="0">
                <a:solidFill>
                  <a:srgbClr val="3205D9"/>
                </a:solidFill>
                <a:latin typeface="楷体" panose="02010609060101010101" pitchFamily="49" charset="-122"/>
                <a:ea typeface="楷体" panose="02010609060101010101" pitchFamily="49" charset="-122"/>
              </a:rPr>
              <a:t>功能的</a:t>
            </a:r>
            <a:r>
              <a:rPr lang="en-US" altLang="zh-CN" sz="2000" b="1" dirty="0">
                <a:solidFill>
                  <a:srgbClr val="3205D9"/>
                </a:solidFill>
                <a:latin typeface="楷体" panose="02010609060101010101" pitchFamily="49" charset="-122"/>
                <a:ea typeface="楷体" panose="02010609060101010101" pitchFamily="49" charset="-122"/>
              </a:rPr>
              <a:t>A-B</a:t>
            </a:r>
            <a:r>
              <a:rPr lang="zh-CN" altLang="en-US" sz="2000" b="1" dirty="0">
                <a:solidFill>
                  <a:srgbClr val="3205D9"/>
                </a:solidFill>
                <a:latin typeface="楷体" panose="02010609060101010101" pitchFamily="49" charset="-122"/>
                <a:ea typeface="楷体" panose="02010609060101010101" pitchFamily="49" charset="-122"/>
              </a:rPr>
              <a:t>计算得到待测波形。</a:t>
            </a:r>
            <a:endParaRPr lang="en-US" altLang="zh-CN" sz="2000" b="1" dirty="0">
              <a:solidFill>
                <a:srgbClr val="3205D9"/>
              </a:solidFill>
              <a:latin typeface="楷体" panose="02010609060101010101" pitchFamily="49" charset="-122"/>
              <a:ea typeface="楷体" panose="02010609060101010101" pitchFamily="49" charset="-122"/>
            </a:endParaRPr>
          </a:p>
        </p:txBody>
      </p:sp>
      <p:sp>
        <p:nvSpPr>
          <p:cNvPr id="9" name="任意多边形: 形状 8">
            <a:extLst>
              <a:ext uri="{FF2B5EF4-FFF2-40B4-BE49-F238E27FC236}">
                <a16:creationId xmlns:a16="http://schemas.microsoft.com/office/drawing/2014/main" id="{73E24B59-E158-4434-A578-8EC7202B6975}"/>
              </a:ext>
            </a:extLst>
          </p:cNvPr>
          <p:cNvSpPr/>
          <p:nvPr/>
        </p:nvSpPr>
        <p:spPr>
          <a:xfrm>
            <a:off x="5842635" y="2398519"/>
            <a:ext cx="1272540" cy="257175"/>
          </a:xfrm>
          <a:custGeom>
            <a:avLst/>
            <a:gdLst>
              <a:gd name="connsiteX0" fmla="*/ 15240 w 1272540"/>
              <a:gd name="connsiteY0" fmla="*/ 0 h 499110"/>
              <a:gd name="connsiteX1" fmla="*/ 13335 w 1272540"/>
              <a:gd name="connsiteY1" fmla="*/ 28575 h 499110"/>
              <a:gd name="connsiteX2" fmla="*/ 9525 w 1272540"/>
              <a:gd name="connsiteY2" fmla="*/ 43815 h 499110"/>
              <a:gd name="connsiteX3" fmla="*/ 7620 w 1272540"/>
              <a:gd name="connsiteY3" fmla="*/ 66675 h 499110"/>
              <a:gd name="connsiteX4" fmla="*/ 3810 w 1272540"/>
              <a:gd name="connsiteY4" fmla="*/ 89535 h 499110"/>
              <a:gd name="connsiteX5" fmla="*/ 1905 w 1272540"/>
              <a:gd name="connsiteY5" fmla="*/ 104775 h 499110"/>
              <a:gd name="connsiteX6" fmla="*/ 0 w 1272540"/>
              <a:gd name="connsiteY6" fmla="*/ 118110 h 499110"/>
              <a:gd name="connsiteX7" fmla="*/ 3810 w 1272540"/>
              <a:gd name="connsiteY7" fmla="*/ 272415 h 499110"/>
              <a:gd name="connsiteX8" fmla="*/ 30480 w 1272540"/>
              <a:gd name="connsiteY8" fmla="*/ 333375 h 499110"/>
              <a:gd name="connsiteX9" fmla="*/ 45720 w 1272540"/>
              <a:gd name="connsiteY9" fmla="*/ 352425 h 499110"/>
              <a:gd name="connsiteX10" fmla="*/ 72390 w 1272540"/>
              <a:gd name="connsiteY10" fmla="*/ 379095 h 499110"/>
              <a:gd name="connsiteX11" fmla="*/ 167640 w 1272540"/>
              <a:gd name="connsiteY11" fmla="*/ 426720 h 499110"/>
              <a:gd name="connsiteX12" fmla="*/ 270510 w 1272540"/>
              <a:gd name="connsiteY12" fmla="*/ 459105 h 499110"/>
              <a:gd name="connsiteX13" fmla="*/ 371475 w 1272540"/>
              <a:gd name="connsiteY13" fmla="*/ 487680 h 499110"/>
              <a:gd name="connsiteX14" fmla="*/ 419100 w 1272540"/>
              <a:gd name="connsiteY14" fmla="*/ 491490 h 499110"/>
              <a:gd name="connsiteX15" fmla="*/ 504825 w 1272540"/>
              <a:gd name="connsiteY15" fmla="*/ 499110 h 499110"/>
              <a:gd name="connsiteX16" fmla="*/ 1022985 w 1272540"/>
              <a:gd name="connsiteY16" fmla="*/ 497205 h 499110"/>
              <a:gd name="connsiteX17" fmla="*/ 1042035 w 1272540"/>
              <a:gd name="connsiteY17" fmla="*/ 495300 h 499110"/>
              <a:gd name="connsiteX18" fmla="*/ 1076325 w 1272540"/>
              <a:gd name="connsiteY18" fmla="*/ 493395 h 499110"/>
              <a:gd name="connsiteX19" fmla="*/ 1104900 w 1272540"/>
              <a:gd name="connsiteY19" fmla="*/ 487680 h 499110"/>
              <a:gd name="connsiteX20" fmla="*/ 1160145 w 1272540"/>
              <a:gd name="connsiteY20" fmla="*/ 480060 h 499110"/>
              <a:gd name="connsiteX21" fmla="*/ 1192530 w 1272540"/>
              <a:gd name="connsiteY21" fmla="*/ 470535 h 499110"/>
              <a:gd name="connsiteX22" fmla="*/ 1228725 w 1272540"/>
              <a:gd name="connsiteY22" fmla="*/ 447675 h 499110"/>
              <a:gd name="connsiteX23" fmla="*/ 1251585 w 1272540"/>
              <a:gd name="connsiteY23" fmla="*/ 415290 h 499110"/>
              <a:gd name="connsiteX24" fmla="*/ 1266825 w 1272540"/>
              <a:gd name="connsiteY24" fmla="*/ 365760 h 499110"/>
              <a:gd name="connsiteX25" fmla="*/ 1270635 w 1272540"/>
              <a:gd name="connsiteY25" fmla="*/ 325755 h 499110"/>
              <a:gd name="connsiteX26" fmla="*/ 1272540 w 1272540"/>
              <a:gd name="connsiteY26" fmla="*/ 306705 h 499110"/>
              <a:gd name="connsiteX27" fmla="*/ 1270635 w 1272540"/>
              <a:gd name="connsiteY27" fmla="*/ 133350 h 499110"/>
              <a:gd name="connsiteX28" fmla="*/ 1266825 w 1272540"/>
              <a:gd name="connsiteY28" fmla="*/ 116205 h 499110"/>
              <a:gd name="connsiteX29" fmla="*/ 1257300 w 1272540"/>
              <a:gd name="connsiteY29" fmla="*/ 102870 h 499110"/>
              <a:gd name="connsiteX30" fmla="*/ 1253490 w 1272540"/>
              <a:gd name="connsiteY30" fmla="*/ 93345 h 499110"/>
              <a:gd name="connsiteX31" fmla="*/ 1253490 w 1272540"/>
              <a:gd name="connsiteY31" fmla="*/ 83820 h 49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72540" h="499110">
                <a:moveTo>
                  <a:pt x="15240" y="0"/>
                </a:moveTo>
                <a:cubicBezTo>
                  <a:pt x="14605" y="9525"/>
                  <a:pt x="14570" y="19109"/>
                  <a:pt x="13335" y="28575"/>
                </a:cubicBezTo>
                <a:cubicBezTo>
                  <a:pt x="12658" y="33767"/>
                  <a:pt x="10302" y="38637"/>
                  <a:pt x="9525" y="43815"/>
                </a:cubicBezTo>
                <a:cubicBezTo>
                  <a:pt x="8391" y="51377"/>
                  <a:pt x="8568" y="59088"/>
                  <a:pt x="7620" y="66675"/>
                </a:cubicBezTo>
                <a:cubicBezTo>
                  <a:pt x="6662" y="74340"/>
                  <a:pt x="4956" y="81895"/>
                  <a:pt x="3810" y="89535"/>
                </a:cubicBezTo>
                <a:cubicBezTo>
                  <a:pt x="3051" y="94598"/>
                  <a:pt x="2582" y="99700"/>
                  <a:pt x="1905" y="104775"/>
                </a:cubicBezTo>
                <a:cubicBezTo>
                  <a:pt x="1312" y="109226"/>
                  <a:pt x="635" y="113665"/>
                  <a:pt x="0" y="118110"/>
                </a:cubicBezTo>
                <a:cubicBezTo>
                  <a:pt x="1270" y="169545"/>
                  <a:pt x="-895" y="221180"/>
                  <a:pt x="3810" y="272415"/>
                </a:cubicBezTo>
                <a:cubicBezTo>
                  <a:pt x="4194" y="276601"/>
                  <a:pt x="27472" y="328361"/>
                  <a:pt x="30480" y="333375"/>
                </a:cubicBezTo>
                <a:cubicBezTo>
                  <a:pt x="34664" y="340348"/>
                  <a:pt x="40225" y="346430"/>
                  <a:pt x="45720" y="352425"/>
                </a:cubicBezTo>
                <a:cubicBezTo>
                  <a:pt x="54215" y="361693"/>
                  <a:pt x="62332" y="371552"/>
                  <a:pt x="72390" y="379095"/>
                </a:cubicBezTo>
                <a:cubicBezTo>
                  <a:pt x="100221" y="399968"/>
                  <a:pt x="136022" y="413839"/>
                  <a:pt x="167640" y="426720"/>
                </a:cubicBezTo>
                <a:cubicBezTo>
                  <a:pt x="241765" y="456919"/>
                  <a:pt x="192249" y="436745"/>
                  <a:pt x="270510" y="459105"/>
                </a:cubicBezTo>
                <a:cubicBezTo>
                  <a:pt x="311072" y="470694"/>
                  <a:pt x="330447" y="481115"/>
                  <a:pt x="371475" y="487680"/>
                </a:cubicBezTo>
                <a:cubicBezTo>
                  <a:pt x="387201" y="490196"/>
                  <a:pt x="403334" y="489238"/>
                  <a:pt x="419100" y="491490"/>
                </a:cubicBezTo>
                <a:cubicBezTo>
                  <a:pt x="465298" y="498090"/>
                  <a:pt x="436808" y="494722"/>
                  <a:pt x="504825" y="499110"/>
                </a:cubicBezTo>
                <a:lnTo>
                  <a:pt x="1022985" y="497205"/>
                </a:lnTo>
                <a:cubicBezTo>
                  <a:pt x="1029367" y="497160"/>
                  <a:pt x="1035670" y="495755"/>
                  <a:pt x="1042035" y="495300"/>
                </a:cubicBezTo>
                <a:cubicBezTo>
                  <a:pt x="1053454" y="494484"/>
                  <a:pt x="1064895" y="494030"/>
                  <a:pt x="1076325" y="493395"/>
                </a:cubicBezTo>
                <a:cubicBezTo>
                  <a:pt x="1085850" y="491490"/>
                  <a:pt x="1095303" y="489180"/>
                  <a:pt x="1104900" y="487680"/>
                </a:cubicBezTo>
                <a:cubicBezTo>
                  <a:pt x="1144302" y="481523"/>
                  <a:pt x="1127029" y="486683"/>
                  <a:pt x="1160145" y="480060"/>
                </a:cubicBezTo>
                <a:cubicBezTo>
                  <a:pt x="1167430" y="478603"/>
                  <a:pt x="1186293" y="473518"/>
                  <a:pt x="1192530" y="470535"/>
                </a:cubicBezTo>
                <a:cubicBezTo>
                  <a:pt x="1193644" y="470002"/>
                  <a:pt x="1222755" y="455050"/>
                  <a:pt x="1228725" y="447675"/>
                </a:cubicBezTo>
                <a:cubicBezTo>
                  <a:pt x="1237039" y="437405"/>
                  <a:pt x="1246503" y="427487"/>
                  <a:pt x="1251585" y="415290"/>
                </a:cubicBezTo>
                <a:cubicBezTo>
                  <a:pt x="1264607" y="384038"/>
                  <a:pt x="1259380" y="400502"/>
                  <a:pt x="1266825" y="365760"/>
                </a:cubicBezTo>
                <a:cubicBezTo>
                  <a:pt x="1268095" y="352425"/>
                  <a:pt x="1269345" y="339088"/>
                  <a:pt x="1270635" y="325755"/>
                </a:cubicBezTo>
                <a:cubicBezTo>
                  <a:pt x="1271250" y="319403"/>
                  <a:pt x="1272540" y="306705"/>
                  <a:pt x="1272540" y="306705"/>
                </a:cubicBezTo>
                <a:cubicBezTo>
                  <a:pt x="1271905" y="248920"/>
                  <a:pt x="1271826" y="191126"/>
                  <a:pt x="1270635" y="133350"/>
                </a:cubicBezTo>
                <a:cubicBezTo>
                  <a:pt x="1270572" y="130297"/>
                  <a:pt x="1268822" y="120199"/>
                  <a:pt x="1266825" y="116205"/>
                </a:cubicBezTo>
                <a:cubicBezTo>
                  <a:pt x="1263254" y="109064"/>
                  <a:pt x="1261614" y="110636"/>
                  <a:pt x="1257300" y="102870"/>
                </a:cubicBezTo>
                <a:cubicBezTo>
                  <a:pt x="1255639" y="99881"/>
                  <a:pt x="1254161" y="96698"/>
                  <a:pt x="1253490" y="93345"/>
                </a:cubicBezTo>
                <a:cubicBezTo>
                  <a:pt x="1252867" y="90232"/>
                  <a:pt x="1253490" y="86995"/>
                  <a:pt x="1253490" y="8382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141327BB-DDE8-4129-84F3-B03FE88DF5DD}"/>
              </a:ext>
            </a:extLst>
          </p:cNvPr>
          <p:cNvPicPr>
            <a:picLocks noChangeAspect="1"/>
          </p:cNvPicPr>
          <p:nvPr/>
        </p:nvPicPr>
        <p:blipFill>
          <a:blip r:embed="rId4"/>
          <a:stretch>
            <a:fillRect/>
          </a:stretch>
        </p:blipFill>
        <p:spPr>
          <a:xfrm>
            <a:off x="7696856" y="3659671"/>
            <a:ext cx="149326" cy="146447"/>
          </a:xfrm>
          <a:prstGeom prst="rect">
            <a:avLst/>
          </a:prstGeom>
        </p:spPr>
      </p:pic>
      <p:pic>
        <p:nvPicPr>
          <p:cNvPr id="16" name="图片 15">
            <a:extLst>
              <a:ext uri="{FF2B5EF4-FFF2-40B4-BE49-F238E27FC236}">
                <a16:creationId xmlns:a16="http://schemas.microsoft.com/office/drawing/2014/main" id="{044EBD6D-476B-4332-9704-EA90E73A56B6}"/>
              </a:ext>
            </a:extLst>
          </p:cNvPr>
          <p:cNvPicPr>
            <a:picLocks noChangeAspect="1"/>
          </p:cNvPicPr>
          <p:nvPr/>
        </p:nvPicPr>
        <p:blipFill>
          <a:blip r:embed="rId4"/>
          <a:stretch>
            <a:fillRect/>
          </a:stretch>
        </p:blipFill>
        <p:spPr>
          <a:xfrm>
            <a:off x="7512778" y="4146890"/>
            <a:ext cx="149326" cy="146447"/>
          </a:xfrm>
          <a:prstGeom prst="rect">
            <a:avLst/>
          </a:prstGeom>
        </p:spPr>
      </p:pic>
      <p:sp>
        <p:nvSpPr>
          <p:cNvPr id="19" name="任意多边形: 形状 18">
            <a:extLst>
              <a:ext uri="{FF2B5EF4-FFF2-40B4-BE49-F238E27FC236}">
                <a16:creationId xmlns:a16="http://schemas.microsoft.com/office/drawing/2014/main" id="{64A2823A-53CF-4F38-8BBB-28F9DC45F3FC}"/>
              </a:ext>
            </a:extLst>
          </p:cNvPr>
          <p:cNvSpPr/>
          <p:nvPr/>
        </p:nvSpPr>
        <p:spPr>
          <a:xfrm>
            <a:off x="5897881" y="3943350"/>
            <a:ext cx="1691640" cy="577081"/>
          </a:xfrm>
          <a:custGeom>
            <a:avLst/>
            <a:gdLst>
              <a:gd name="connsiteX0" fmla="*/ 0 w 1733873"/>
              <a:gd name="connsiteY0" fmla="*/ 0 h 585378"/>
              <a:gd name="connsiteX1" fmla="*/ 26670 w 1733873"/>
              <a:gd name="connsiteY1" fmla="*/ 118110 h 585378"/>
              <a:gd name="connsiteX2" fmla="*/ 110490 w 1733873"/>
              <a:gd name="connsiteY2" fmla="*/ 255270 h 585378"/>
              <a:gd name="connsiteX3" fmla="*/ 240030 w 1733873"/>
              <a:gd name="connsiteY3" fmla="*/ 331470 h 585378"/>
              <a:gd name="connsiteX4" fmla="*/ 335280 w 1733873"/>
              <a:gd name="connsiteY4" fmla="*/ 358140 h 585378"/>
              <a:gd name="connsiteX5" fmla="*/ 541020 w 1733873"/>
              <a:gd name="connsiteY5" fmla="*/ 419100 h 585378"/>
              <a:gd name="connsiteX6" fmla="*/ 762000 w 1733873"/>
              <a:gd name="connsiteY6" fmla="*/ 457200 h 585378"/>
              <a:gd name="connsiteX7" fmla="*/ 899160 w 1733873"/>
              <a:gd name="connsiteY7" fmla="*/ 476250 h 585378"/>
              <a:gd name="connsiteX8" fmla="*/ 948690 w 1733873"/>
              <a:gd name="connsiteY8" fmla="*/ 487680 h 585378"/>
              <a:gd name="connsiteX9" fmla="*/ 1062990 w 1733873"/>
              <a:gd name="connsiteY9" fmla="*/ 506730 h 585378"/>
              <a:gd name="connsiteX10" fmla="*/ 1120140 w 1733873"/>
              <a:gd name="connsiteY10" fmla="*/ 518160 h 585378"/>
              <a:gd name="connsiteX11" fmla="*/ 1200150 w 1733873"/>
              <a:gd name="connsiteY11" fmla="*/ 525780 h 585378"/>
              <a:gd name="connsiteX12" fmla="*/ 1264920 w 1733873"/>
              <a:gd name="connsiteY12" fmla="*/ 537210 h 585378"/>
              <a:gd name="connsiteX13" fmla="*/ 1363980 w 1733873"/>
              <a:gd name="connsiteY13" fmla="*/ 544830 h 585378"/>
              <a:gd name="connsiteX14" fmla="*/ 1466850 w 1733873"/>
              <a:gd name="connsiteY14" fmla="*/ 556260 h 585378"/>
              <a:gd name="connsiteX15" fmla="*/ 1722120 w 1733873"/>
              <a:gd name="connsiteY15" fmla="*/ 541020 h 585378"/>
              <a:gd name="connsiteX16" fmla="*/ 1729740 w 1733873"/>
              <a:gd name="connsiteY16" fmla="*/ 506730 h 585378"/>
              <a:gd name="connsiteX17" fmla="*/ 1729740 w 1733873"/>
              <a:gd name="connsiteY17" fmla="*/ 373380 h 585378"/>
              <a:gd name="connsiteX18" fmla="*/ 1722120 w 1733873"/>
              <a:gd name="connsiteY18" fmla="*/ 346710 h 585378"/>
              <a:gd name="connsiteX19" fmla="*/ 1710690 w 1733873"/>
              <a:gd name="connsiteY19" fmla="*/ 331470 h 585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33873" h="585378">
                <a:moveTo>
                  <a:pt x="0" y="0"/>
                </a:moveTo>
                <a:cubicBezTo>
                  <a:pt x="8890" y="39370"/>
                  <a:pt x="13907" y="79820"/>
                  <a:pt x="26670" y="118110"/>
                </a:cubicBezTo>
                <a:cubicBezTo>
                  <a:pt x="42676" y="166127"/>
                  <a:pt x="71201" y="220514"/>
                  <a:pt x="110490" y="255270"/>
                </a:cubicBezTo>
                <a:cubicBezTo>
                  <a:pt x="133554" y="275673"/>
                  <a:pt x="214997" y="321798"/>
                  <a:pt x="240030" y="331470"/>
                </a:cubicBezTo>
                <a:cubicBezTo>
                  <a:pt x="270785" y="343353"/>
                  <a:pt x="303716" y="348611"/>
                  <a:pt x="335280" y="358140"/>
                </a:cubicBezTo>
                <a:cubicBezTo>
                  <a:pt x="419672" y="383617"/>
                  <a:pt x="456102" y="400368"/>
                  <a:pt x="541020" y="419100"/>
                </a:cubicBezTo>
                <a:cubicBezTo>
                  <a:pt x="794407" y="474994"/>
                  <a:pt x="619535" y="434706"/>
                  <a:pt x="762000" y="457200"/>
                </a:cubicBezTo>
                <a:cubicBezTo>
                  <a:pt x="891401" y="477632"/>
                  <a:pt x="799891" y="469159"/>
                  <a:pt x="899160" y="476250"/>
                </a:cubicBezTo>
                <a:cubicBezTo>
                  <a:pt x="915670" y="480060"/>
                  <a:pt x="932032" y="484581"/>
                  <a:pt x="948690" y="487680"/>
                </a:cubicBezTo>
                <a:cubicBezTo>
                  <a:pt x="986664" y="494745"/>
                  <a:pt x="1025115" y="499155"/>
                  <a:pt x="1062990" y="506730"/>
                </a:cubicBezTo>
                <a:cubicBezTo>
                  <a:pt x="1082040" y="510540"/>
                  <a:pt x="1100897" y="515487"/>
                  <a:pt x="1120140" y="518160"/>
                </a:cubicBezTo>
                <a:cubicBezTo>
                  <a:pt x="1146676" y="521846"/>
                  <a:pt x="1173767" y="521124"/>
                  <a:pt x="1200150" y="525780"/>
                </a:cubicBezTo>
                <a:cubicBezTo>
                  <a:pt x="1221740" y="529590"/>
                  <a:pt x="1243202" y="534214"/>
                  <a:pt x="1264920" y="537210"/>
                </a:cubicBezTo>
                <a:cubicBezTo>
                  <a:pt x="1284090" y="539854"/>
                  <a:pt x="1347038" y="543015"/>
                  <a:pt x="1363980" y="544830"/>
                </a:cubicBezTo>
                <a:cubicBezTo>
                  <a:pt x="1516123" y="561131"/>
                  <a:pt x="1323433" y="545228"/>
                  <a:pt x="1466850" y="556260"/>
                </a:cubicBezTo>
                <a:cubicBezTo>
                  <a:pt x="1563507" y="554795"/>
                  <a:pt x="1699409" y="631862"/>
                  <a:pt x="1722120" y="541020"/>
                </a:cubicBezTo>
                <a:cubicBezTo>
                  <a:pt x="1724960" y="529661"/>
                  <a:pt x="1727200" y="518160"/>
                  <a:pt x="1729740" y="506730"/>
                </a:cubicBezTo>
                <a:cubicBezTo>
                  <a:pt x="1733603" y="448790"/>
                  <a:pt x="1736687" y="435900"/>
                  <a:pt x="1729740" y="373380"/>
                </a:cubicBezTo>
                <a:cubicBezTo>
                  <a:pt x="1728719" y="364191"/>
                  <a:pt x="1725946" y="355127"/>
                  <a:pt x="1722120" y="346710"/>
                </a:cubicBezTo>
                <a:cubicBezTo>
                  <a:pt x="1719492" y="340929"/>
                  <a:pt x="1710690" y="331470"/>
                  <a:pt x="1710690" y="33147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C50EC118-A546-4415-8E13-172FDB481340}"/>
              </a:ext>
            </a:extLst>
          </p:cNvPr>
          <p:cNvSpPr/>
          <p:nvPr/>
        </p:nvSpPr>
        <p:spPr>
          <a:xfrm>
            <a:off x="7528560" y="3806190"/>
            <a:ext cx="285750" cy="729181"/>
          </a:xfrm>
          <a:custGeom>
            <a:avLst/>
            <a:gdLst>
              <a:gd name="connsiteX0" fmla="*/ 0 w 285750"/>
              <a:gd name="connsiteY0" fmla="*/ 720090 h 729181"/>
              <a:gd name="connsiteX1" fmla="*/ 228600 w 285750"/>
              <a:gd name="connsiteY1" fmla="*/ 716280 h 729181"/>
              <a:gd name="connsiteX2" fmla="*/ 251460 w 285750"/>
              <a:gd name="connsiteY2" fmla="*/ 704850 h 729181"/>
              <a:gd name="connsiteX3" fmla="*/ 270510 w 285750"/>
              <a:gd name="connsiteY3" fmla="*/ 685800 h 729181"/>
              <a:gd name="connsiteX4" fmla="*/ 281940 w 285750"/>
              <a:gd name="connsiteY4" fmla="*/ 647700 h 729181"/>
              <a:gd name="connsiteX5" fmla="*/ 285750 w 285750"/>
              <a:gd name="connsiteY5" fmla="*/ 579120 h 729181"/>
              <a:gd name="connsiteX6" fmla="*/ 281940 w 285750"/>
              <a:gd name="connsiteY6" fmla="*/ 304800 h 729181"/>
              <a:gd name="connsiteX7" fmla="*/ 274320 w 285750"/>
              <a:gd name="connsiteY7" fmla="*/ 274320 h 729181"/>
              <a:gd name="connsiteX8" fmla="*/ 262890 w 285750"/>
              <a:gd name="connsiteY8" fmla="*/ 232410 h 729181"/>
              <a:gd name="connsiteX9" fmla="*/ 255270 w 285750"/>
              <a:gd name="connsiteY9" fmla="*/ 209550 h 729181"/>
              <a:gd name="connsiteX10" fmla="*/ 251460 w 285750"/>
              <a:gd name="connsiteY10" fmla="*/ 76200 h 729181"/>
              <a:gd name="connsiteX11" fmla="*/ 247650 w 285750"/>
              <a:gd name="connsiteY11" fmla="*/ 0 h 72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729181">
                <a:moveTo>
                  <a:pt x="0" y="720090"/>
                </a:moveTo>
                <a:cubicBezTo>
                  <a:pt x="86104" y="734441"/>
                  <a:pt x="54670" y="730774"/>
                  <a:pt x="228600" y="716280"/>
                </a:cubicBezTo>
                <a:cubicBezTo>
                  <a:pt x="237090" y="715573"/>
                  <a:pt x="244570" y="709861"/>
                  <a:pt x="251460" y="704850"/>
                </a:cubicBezTo>
                <a:cubicBezTo>
                  <a:pt x="258723" y="699568"/>
                  <a:pt x="264160" y="692150"/>
                  <a:pt x="270510" y="685800"/>
                </a:cubicBezTo>
                <a:cubicBezTo>
                  <a:pt x="274320" y="673100"/>
                  <a:pt x="280065" y="660826"/>
                  <a:pt x="281940" y="647700"/>
                </a:cubicBezTo>
                <a:cubicBezTo>
                  <a:pt x="285178" y="625035"/>
                  <a:pt x="285750" y="602015"/>
                  <a:pt x="285750" y="579120"/>
                </a:cubicBezTo>
                <a:cubicBezTo>
                  <a:pt x="285750" y="487671"/>
                  <a:pt x="285367" y="396185"/>
                  <a:pt x="281940" y="304800"/>
                </a:cubicBezTo>
                <a:cubicBezTo>
                  <a:pt x="281548" y="294335"/>
                  <a:pt x="276514" y="284560"/>
                  <a:pt x="274320" y="274320"/>
                </a:cubicBezTo>
                <a:cubicBezTo>
                  <a:pt x="264408" y="228063"/>
                  <a:pt x="277786" y="273374"/>
                  <a:pt x="262890" y="232410"/>
                </a:cubicBezTo>
                <a:cubicBezTo>
                  <a:pt x="260145" y="224861"/>
                  <a:pt x="255270" y="209550"/>
                  <a:pt x="255270" y="209550"/>
                </a:cubicBezTo>
                <a:cubicBezTo>
                  <a:pt x="254000" y="165100"/>
                  <a:pt x="253076" y="120639"/>
                  <a:pt x="251460" y="76200"/>
                </a:cubicBezTo>
                <a:cubicBezTo>
                  <a:pt x="250536" y="50785"/>
                  <a:pt x="247650" y="0"/>
                  <a:pt x="24765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AE2ED4AF-36B7-4711-AA08-068EE521F41E}"/>
              </a:ext>
            </a:extLst>
          </p:cNvPr>
          <p:cNvSpPr/>
          <p:nvPr/>
        </p:nvSpPr>
        <p:spPr>
          <a:xfrm>
            <a:off x="7778063" y="3605936"/>
            <a:ext cx="409086" cy="253916"/>
          </a:xfrm>
          <a:prstGeom prst="rect">
            <a:avLst/>
          </a:prstGeom>
        </p:spPr>
        <p:txBody>
          <a:bodyPr wrap="none">
            <a:spAutoFit/>
          </a:bodyPr>
          <a:lstStyle/>
          <a:p>
            <a:r>
              <a:rPr lang="en-US" altLang="zh-CN" sz="1050" b="1" dirty="0"/>
              <a:t>CH1</a:t>
            </a:r>
            <a:endParaRPr lang="zh-CN" altLang="en-US" sz="1050" b="1" dirty="0"/>
          </a:p>
        </p:txBody>
      </p:sp>
      <p:sp>
        <p:nvSpPr>
          <p:cNvPr id="23" name="矩形 22">
            <a:extLst>
              <a:ext uri="{FF2B5EF4-FFF2-40B4-BE49-F238E27FC236}">
                <a16:creationId xmlns:a16="http://schemas.microsoft.com/office/drawing/2014/main" id="{FC10C90D-C3C5-420C-8B3D-DD95552B9426}"/>
              </a:ext>
            </a:extLst>
          </p:cNvPr>
          <p:cNvSpPr/>
          <p:nvPr/>
        </p:nvSpPr>
        <p:spPr>
          <a:xfrm>
            <a:off x="7155721" y="4089624"/>
            <a:ext cx="409086" cy="253916"/>
          </a:xfrm>
          <a:prstGeom prst="rect">
            <a:avLst/>
          </a:prstGeom>
        </p:spPr>
        <p:txBody>
          <a:bodyPr wrap="none">
            <a:spAutoFit/>
          </a:bodyPr>
          <a:lstStyle/>
          <a:p>
            <a:r>
              <a:rPr lang="en-US" altLang="zh-CN" sz="1050" b="1" dirty="0"/>
              <a:t>CH2</a:t>
            </a:r>
            <a:endParaRPr lang="zh-CN" altLang="en-US" sz="1050" b="1" dirty="0"/>
          </a:p>
        </p:txBody>
      </p:sp>
    </p:spTree>
    <p:extLst>
      <p:ext uri="{BB962C8B-B14F-4D97-AF65-F5344CB8AC3E}">
        <p14:creationId xmlns:p14="http://schemas.microsoft.com/office/powerpoint/2010/main" val="14788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167180" y="167261"/>
            <a:ext cx="7886700" cy="1325563"/>
          </a:xfrm>
        </p:spPr>
        <p:txBody>
          <a:bodyPr/>
          <a:lstStyle/>
          <a:p>
            <a:r>
              <a:rPr lang="zh-CN" altLang="en-US" b="1" dirty="0">
                <a:solidFill>
                  <a:srgbClr val="7030A0"/>
                </a:solidFill>
              </a:rPr>
              <a:t>三</a:t>
            </a:r>
            <a:r>
              <a:rPr lang="en-US" altLang="zh-CN" b="1" dirty="0">
                <a:solidFill>
                  <a:srgbClr val="7030A0"/>
                </a:solidFill>
              </a:rPr>
              <a:t>.</a:t>
            </a:r>
            <a:r>
              <a:rPr lang="zh-CN" altLang="en-US" b="1" dirty="0">
                <a:solidFill>
                  <a:srgbClr val="7030A0"/>
                </a:solidFill>
              </a:rPr>
              <a:t>观测电容充放电现象</a:t>
            </a:r>
          </a:p>
        </p:txBody>
      </p:sp>
      <p:sp>
        <p:nvSpPr>
          <p:cNvPr id="8" name="内容占位符 2">
            <a:extLst>
              <a:ext uri="{FF2B5EF4-FFF2-40B4-BE49-F238E27FC236}">
                <a16:creationId xmlns:a16="http://schemas.microsoft.com/office/drawing/2014/main" id="{D5241AE4-D9B5-4441-BCDA-95DFDCC4D52C}"/>
              </a:ext>
            </a:extLst>
          </p:cNvPr>
          <p:cNvSpPr txBox="1">
            <a:spLocks/>
          </p:cNvSpPr>
          <p:nvPr/>
        </p:nvSpPr>
        <p:spPr>
          <a:xfrm>
            <a:off x="326671" y="1569024"/>
            <a:ext cx="4494100" cy="32473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b="1" dirty="0">
                <a:latin typeface="楷体" panose="02010609060101010101" pitchFamily="49" charset="-122"/>
                <a:ea typeface="楷体" panose="02010609060101010101" pitchFamily="49" charset="-122"/>
              </a:rPr>
              <a:t>    </a:t>
            </a:r>
            <a:endParaRPr lang="en-US" altLang="zh-CN" sz="2000" b="1" dirty="0">
              <a:solidFill>
                <a:srgbClr val="3205D9"/>
              </a:solidFill>
              <a:latin typeface="楷体" panose="02010609060101010101" pitchFamily="49" charset="-122"/>
              <a:ea typeface="楷体" panose="02010609060101010101" pitchFamily="49" charset="-122"/>
            </a:endParaRPr>
          </a:p>
        </p:txBody>
      </p:sp>
      <p:sp>
        <p:nvSpPr>
          <p:cNvPr id="18" name="内容占位符 2">
            <a:extLst>
              <a:ext uri="{FF2B5EF4-FFF2-40B4-BE49-F238E27FC236}">
                <a16:creationId xmlns:a16="http://schemas.microsoft.com/office/drawing/2014/main" id="{96346338-A586-7E6B-F596-3511E74A6F3A}"/>
              </a:ext>
            </a:extLst>
          </p:cNvPr>
          <p:cNvSpPr txBox="1">
            <a:spLocks/>
          </p:cNvSpPr>
          <p:nvPr/>
        </p:nvSpPr>
        <p:spPr>
          <a:xfrm>
            <a:off x="326671" y="1900100"/>
            <a:ext cx="4494100" cy="32473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b="1" dirty="0">
                <a:solidFill>
                  <a:srgbClr val="3205D9"/>
                </a:solidFill>
                <a:latin typeface="楷体" panose="02010609060101010101" pitchFamily="49" charset="-122"/>
                <a:ea typeface="楷体" panose="02010609060101010101" pitchFamily="49" charset="-122"/>
              </a:rPr>
              <a:t>设备：信号发生器，示波器，电阻</a:t>
            </a:r>
            <a:endParaRPr lang="en-US" altLang="zh-CN" sz="2000" b="1" dirty="0">
              <a:solidFill>
                <a:srgbClr val="3205D9"/>
              </a:solidFill>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en-US" altLang="zh-CN" sz="2000" b="1" dirty="0">
              <a:solidFill>
                <a:srgbClr val="3205D9"/>
              </a:solidFill>
              <a:latin typeface="楷体" panose="02010609060101010101" pitchFamily="49" charset="-122"/>
              <a:ea typeface="楷体" panose="02010609060101010101" pitchFamily="49" charset="-122"/>
            </a:endParaRPr>
          </a:p>
          <a:p>
            <a:pPr marL="0" indent="0">
              <a:buFont typeface="Arial" panose="020B0604020202020204" pitchFamily="34" charset="0"/>
              <a:buNone/>
            </a:pPr>
            <a:endParaRPr lang="en-US" altLang="zh-CN" sz="2000" b="1" dirty="0">
              <a:solidFill>
                <a:srgbClr val="3205D9"/>
              </a:solidFill>
              <a:latin typeface="楷体" panose="02010609060101010101" pitchFamily="49" charset="-122"/>
              <a:ea typeface="楷体" panose="02010609060101010101" pitchFamily="49" charset="-122"/>
            </a:endParaRPr>
          </a:p>
        </p:txBody>
      </p:sp>
      <p:pic>
        <p:nvPicPr>
          <p:cNvPr id="13" name="图片 12">
            <a:extLst>
              <a:ext uri="{FF2B5EF4-FFF2-40B4-BE49-F238E27FC236}">
                <a16:creationId xmlns:a16="http://schemas.microsoft.com/office/drawing/2014/main" id="{5E625DC7-AE0B-A060-37C7-A681452DEF87}"/>
              </a:ext>
            </a:extLst>
          </p:cNvPr>
          <p:cNvPicPr>
            <a:picLocks noChangeAspect="1"/>
          </p:cNvPicPr>
          <p:nvPr/>
        </p:nvPicPr>
        <p:blipFill>
          <a:blip r:embed="rId2"/>
          <a:stretch>
            <a:fillRect/>
          </a:stretch>
        </p:blipFill>
        <p:spPr>
          <a:xfrm>
            <a:off x="1453168" y="2521502"/>
            <a:ext cx="6237663" cy="1461607"/>
          </a:xfrm>
          <a:prstGeom prst="rect">
            <a:avLst/>
          </a:prstGeom>
        </p:spPr>
      </p:pic>
      <p:sp>
        <p:nvSpPr>
          <p:cNvPr id="24" name="文本框 23">
            <a:extLst>
              <a:ext uri="{FF2B5EF4-FFF2-40B4-BE49-F238E27FC236}">
                <a16:creationId xmlns:a16="http://schemas.microsoft.com/office/drawing/2014/main" id="{A570D95B-1BDE-FE79-F274-B712B49D022D}"/>
              </a:ext>
            </a:extLst>
          </p:cNvPr>
          <p:cNvSpPr txBox="1"/>
          <p:nvPr/>
        </p:nvSpPr>
        <p:spPr>
          <a:xfrm>
            <a:off x="326671" y="4717682"/>
            <a:ext cx="4614040" cy="369332"/>
          </a:xfrm>
          <a:prstGeom prst="rect">
            <a:avLst/>
          </a:prstGeom>
          <a:noFill/>
        </p:spPr>
        <p:txBody>
          <a:bodyPr wrap="square">
            <a:spAutoFit/>
          </a:bodyPr>
          <a:lstStyle/>
          <a:p>
            <a:r>
              <a:rPr lang="zh-CN" altLang="en-US" b="1" dirty="0">
                <a:solidFill>
                  <a:srgbClr val="7030A0"/>
                </a:solidFill>
              </a:rPr>
              <a:t>选做：用电容放电法测量电阻</a:t>
            </a:r>
            <a:endParaRPr lang="zh-CN" altLang="en-US" dirty="0"/>
          </a:p>
        </p:txBody>
      </p:sp>
    </p:spTree>
    <p:extLst>
      <p:ext uri="{BB962C8B-B14F-4D97-AF65-F5344CB8AC3E}">
        <p14:creationId xmlns:p14="http://schemas.microsoft.com/office/powerpoint/2010/main" val="148381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238144" y="-268247"/>
            <a:ext cx="7886700" cy="1325563"/>
          </a:xfrm>
        </p:spPr>
        <p:txBody>
          <a:bodyPr/>
          <a:lstStyle/>
          <a:p>
            <a:r>
              <a:rPr lang="zh-CN" altLang="en-US" b="1" dirty="0">
                <a:solidFill>
                  <a:srgbClr val="7030A0"/>
                </a:solidFill>
              </a:rPr>
              <a:t>一</a:t>
            </a:r>
            <a:r>
              <a:rPr lang="en-US" altLang="zh-CN" b="1" dirty="0">
                <a:solidFill>
                  <a:srgbClr val="7030A0"/>
                </a:solidFill>
              </a:rPr>
              <a:t>.</a:t>
            </a:r>
            <a:r>
              <a:rPr lang="zh-CN" altLang="en-US" b="1" dirty="0">
                <a:solidFill>
                  <a:srgbClr val="7030A0"/>
                </a:solidFill>
              </a:rPr>
              <a:t>测量非线性元件的伏安曲线</a:t>
            </a:r>
          </a:p>
        </p:txBody>
      </p:sp>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373156" y="1180165"/>
            <a:ext cx="4745456" cy="5213862"/>
          </a:xfrm>
        </p:spPr>
        <p:txBody>
          <a:bodyPr>
            <a:normAutofit lnSpcReduction="10000"/>
          </a:bodyPr>
          <a:lstStyle/>
          <a:p>
            <a:pPr marL="0" indent="0">
              <a:buNone/>
            </a:pPr>
            <a:r>
              <a:rPr lang="zh-CN" altLang="en-US" dirty="0">
                <a:latin typeface="微软雅黑" panose="020B0503020204020204" pitchFamily="34" charset="-122"/>
                <a:ea typeface="微软雅黑" panose="020B0503020204020204" pitchFamily="34" charset="-122"/>
              </a:rPr>
              <a:t>实验内容：</a:t>
            </a:r>
            <a:endParaRPr lang="en-US" altLang="zh-CN" dirty="0">
              <a:latin typeface="微软雅黑" panose="020B0503020204020204" pitchFamily="34" charset="-122"/>
              <a:ea typeface="微软雅黑" panose="020B0503020204020204" pitchFamily="34" charset="-122"/>
            </a:endParaRPr>
          </a:p>
          <a:p>
            <a:pPr marL="0" indent="0">
              <a:buNone/>
            </a:pPr>
            <a:r>
              <a:rPr lang="zh-CN" altLang="en-US" sz="2000" dirty="0">
                <a:latin typeface="微软雅黑" panose="020B0503020204020204" pitchFamily="34" charset="-122"/>
                <a:ea typeface="微软雅黑" panose="020B0503020204020204" pitchFamily="34" charset="-122"/>
              </a:rPr>
              <a:t>利用实验室提供的器材、元件，设计、搭建电路，测量并绘制非线性元件的伏安特性曲线（可选择发光</a:t>
            </a:r>
            <a:r>
              <a:rPr lang="en-US" altLang="zh-CN" sz="2000" dirty="0">
                <a:latin typeface="微软雅黑" panose="020B0503020204020204" pitchFamily="34" charset="-122"/>
                <a:ea typeface="微软雅黑" panose="020B0503020204020204" pitchFamily="34" charset="-122"/>
              </a:rPr>
              <a:t>LED</a:t>
            </a:r>
            <a:r>
              <a:rPr lang="zh-CN" altLang="en-US" sz="2000" dirty="0">
                <a:latin typeface="微软雅黑" panose="020B0503020204020204" pitchFamily="34" charset="-122"/>
                <a:ea typeface="微软雅黑" panose="020B0503020204020204" pitchFamily="34" charset="-122"/>
              </a:rPr>
              <a:t>或小灯泡）</a:t>
            </a: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、使用万用表测量电阻阻值和二极管元件的正向导通压降。并估算、选用电源电压、电阻。</a:t>
            </a:r>
            <a:endParaRPr lang="en-US" altLang="zh-CN" sz="2000" dirty="0">
              <a:latin typeface="微软雅黑" panose="020B0503020204020204" pitchFamily="34" charset="-122"/>
              <a:ea typeface="微软雅黑" panose="020B0503020204020204" pitchFamily="34" charset="-122"/>
            </a:endParaRPr>
          </a:p>
          <a:p>
            <a:pPr marL="0" indent="0">
              <a:buNone/>
            </a:pPr>
            <a:r>
              <a:rPr lang="zh-CN" altLang="en-US" sz="2000" b="1" dirty="0">
                <a:solidFill>
                  <a:srgbClr val="FF0000"/>
                </a:solidFill>
                <a:latin typeface="微软雅黑" panose="020B0503020204020204" pitchFamily="34" charset="-122"/>
                <a:ea typeface="微软雅黑" panose="020B0503020204020204" pitchFamily="34" charset="-122"/>
              </a:rPr>
              <a:t>注意：测量</a:t>
            </a:r>
            <a:r>
              <a:rPr lang="en-US" altLang="zh-CN" sz="2000" b="1" dirty="0">
                <a:solidFill>
                  <a:srgbClr val="FF0000"/>
                </a:solidFill>
                <a:latin typeface="微软雅黑" panose="020B0503020204020204" pitchFamily="34" charset="-122"/>
                <a:ea typeface="微软雅黑" panose="020B0503020204020204" pitchFamily="34" charset="-122"/>
              </a:rPr>
              <a:t>LED</a:t>
            </a:r>
            <a:r>
              <a:rPr lang="zh-CN" altLang="en-US" sz="2000" b="1" dirty="0">
                <a:solidFill>
                  <a:srgbClr val="FF0000"/>
                </a:solidFill>
                <a:latin typeface="微软雅黑" panose="020B0503020204020204" pitchFamily="34" charset="-122"/>
                <a:ea typeface="微软雅黑" panose="020B0503020204020204" pitchFamily="34" charset="-122"/>
              </a:rPr>
              <a:t>时必须加保护电阻；稳压电源必须设置电流限制！输出电压从小到大！</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、设计、搭建电路，选择合适的电源电压和万用表档位、量程。</a:t>
            </a: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、测量、绘制伏安特性曲线</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u"/>
            </a:pPr>
            <a:endParaRPr lang="en-US" altLang="zh-CN" dirty="0">
              <a:latin typeface="微软雅黑" panose="020B0503020204020204" pitchFamily="34" charset="-122"/>
              <a:ea typeface="微软雅黑" panose="020B0503020204020204" pitchFamily="34" charset="-122"/>
            </a:endParaRPr>
          </a:p>
          <a:p>
            <a:pPr marL="0" indent="0">
              <a:buNone/>
            </a:pPr>
            <a:endParaRPr lang="en-US" altLang="zh-CN"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duotone>
              <a:prstClr val="black"/>
              <a:schemeClr val="accent6">
                <a:tint val="45000"/>
                <a:satMod val="400000"/>
              </a:schemeClr>
            </a:duotone>
          </a:blip>
          <a:stretch>
            <a:fillRect/>
          </a:stretch>
        </p:blipFill>
        <p:spPr>
          <a:xfrm>
            <a:off x="5810163" y="1877895"/>
            <a:ext cx="2701310" cy="1966855"/>
          </a:xfrm>
          <a:prstGeom prst="rect">
            <a:avLst/>
          </a:prstGeom>
        </p:spPr>
      </p:pic>
      <p:pic>
        <p:nvPicPr>
          <p:cNvPr id="7" name="图片 6"/>
          <p:cNvPicPr>
            <a:picLocks noChangeAspect="1"/>
          </p:cNvPicPr>
          <p:nvPr/>
        </p:nvPicPr>
        <p:blipFill>
          <a:blip r:embed="rId3">
            <a:duotone>
              <a:prstClr val="black"/>
              <a:schemeClr val="accent6">
                <a:tint val="45000"/>
                <a:satMod val="400000"/>
              </a:schemeClr>
            </a:duotone>
          </a:blip>
          <a:stretch>
            <a:fillRect/>
          </a:stretch>
        </p:blipFill>
        <p:spPr>
          <a:xfrm>
            <a:off x="5808986" y="3844750"/>
            <a:ext cx="2702487" cy="2034302"/>
          </a:xfrm>
          <a:prstGeom prst="rect">
            <a:avLst/>
          </a:prstGeom>
        </p:spPr>
      </p:pic>
      <p:sp>
        <p:nvSpPr>
          <p:cNvPr id="8" name="文本框 7"/>
          <p:cNvSpPr txBox="1"/>
          <p:nvPr/>
        </p:nvSpPr>
        <p:spPr>
          <a:xfrm>
            <a:off x="5549503" y="6001901"/>
            <a:ext cx="3221452" cy="369332"/>
          </a:xfrm>
          <a:prstGeom prst="rect">
            <a:avLst/>
          </a:prstGeom>
          <a:noFill/>
        </p:spPr>
        <p:txBody>
          <a:bodyPr wrap="square" rtlCol="0">
            <a:spAutoFit/>
          </a:bodyPr>
          <a:lstStyle/>
          <a:p>
            <a:r>
              <a:rPr lang="zh-CN" altLang="en-US" dirty="0"/>
              <a:t>电流表内接</a:t>
            </a:r>
            <a:r>
              <a:rPr lang="en-US" altLang="zh-CN" dirty="0"/>
              <a:t>(a)</a:t>
            </a:r>
            <a:r>
              <a:rPr lang="zh-CN" altLang="en-US" dirty="0"/>
              <a:t>和电流表外接</a:t>
            </a:r>
            <a:r>
              <a:rPr lang="en-US" altLang="zh-CN" dirty="0"/>
              <a:t>(a)</a:t>
            </a:r>
            <a:endParaRPr lang="zh-CN" altLang="en-US" dirty="0"/>
          </a:p>
        </p:txBody>
      </p:sp>
    </p:spTree>
    <p:extLst>
      <p:ext uri="{BB962C8B-B14F-4D97-AF65-F5344CB8AC3E}">
        <p14:creationId xmlns:p14="http://schemas.microsoft.com/office/powerpoint/2010/main" val="1039851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4073" y="830997"/>
            <a:ext cx="8803784" cy="5774835"/>
          </a:xfrm>
          <a:ln>
            <a:solidFill>
              <a:srgbClr val="FF0000"/>
            </a:solidFill>
          </a:ln>
        </p:spPr>
        <p:txBody>
          <a:bodyPr>
            <a:normAutofit lnSpcReduction="10000"/>
          </a:bodyPr>
          <a:lstStyle/>
          <a:p>
            <a:r>
              <a:rPr lang="en-US" altLang="zh-CN" dirty="0"/>
              <a:t>1</a:t>
            </a:r>
            <a:r>
              <a:rPr lang="zh-CN" altLang="en-US" dirty="0"/>
              <a:t>、实验记录：</a:t>
            </a:r>
            <a:endParaRPr lang="en-US" altLang="zh-CN" dirty="0"/>
          </a:p>
          <a:p>
            <a:r>
              <a:rPr lang="en-US" altLang="zh-CN" sz="2000" dirty="0"/>
              <a:t>( 1 )</a:t>
            </a:r>
            <a:r>
              <a:rPr lang="zh-CN" altLang="en-US" sz="2000" dirty="0"/>
              <a:t>注意记录所有仪器型号、用到的工具、器材；</a:t>
            </a:r>
            <a:endParaRPr lang="en-US" altLang="zh-CN" sz="2000" dirty="0"/>
          </a:p>
          <a:p>
            <a:r>
              <a:rPr lang="en-US" altLang="zh-CN" sz="2000" dirty="0"/>
              <a:t>( 2 )</a:t>
            </a:r>
            <a:r>
              <a:rPr lang="zh-CN" altLang="en-US" sz="2000" dirty="0"/>
              <a:t>画出电路图，拍摄电路成品；</a:t>
            </a:r>
            <a:endParaRPr lang="en-US" altLang="zh-CN" sz="2000" dirty="0"/>
          </a:p>
          <a:p>
            <a:r>
              <a:rPr lang="en-US" altLang="zh-CN" sz="2000" dirty="0"/>
              <a:t>(3 )</a:t>
            </a:r>
            <a:r>
              <a:rPr lang="zh-CN" altLang="en-US" sz="2000" dirty="0"/>
              <a:t>记录重要的设置参数，拍摄有价值或需要</a:t>
            </a:r>
            <a:endParaRPr lang="en-US" altLang="zh-CN" sz="2000" dirty="0"/>
          </a:p>
          <a:p>
            <a:pPr marL="0" indent="0">
              <a:buNone/>
            </a:pPr>
            <a:r>
              <a:rPr lang="zh-CN" altLang="en-US" sz="2000" dirty="0"/>
              <a:t>分析的示波器图形。</a:t>
            </a:r>
            <a:endParaRPr lang="en-US" altLang="zh-CN" sz="2000" dirty="0"/>
          </a:p>
          <a:p>
            <a:endParaRPr lang="en-US" altLang="zh-CN" dirty="0"/>
          </a:p>
          <a:p>
            <a:r>
              <a:rPr lang="en-US" altLang="zh-CN" dirty="0"/>
              <a:t>2</a:t>
            </a:r>
            <a:r>
              <a:rPr lang="zh-CN" altLang="en-US" dirty="0"/>
              <a:t>、实验结束后按清单整理实验器材，每套一箱：</a:t>
            </a:r>
            <a:endParaRPr lang="en-US" altLang="zh-CN" dirty="0"/>
          </a:p>
          <a:p>
            <a:r>
              <a:rPr lang="en-US" altLang="zh-CN" sz="2000" dirty="0"/>
              <a:t>(1 )</a:t>
            </a:r>
            <a:r>
              <a:rPr lang="zh-CN" altLang="en-US" sz="2000" dirty="0"/>
              <a:t>其中</a:t>
            </a:r>
            <a:r>
              <a:rPr lang="zh-CN" altLang="en-US" sz="2000" dirty="0">
                <a:solidFill>
                  <a:srgbClr val="3205D9"/>
                </a:solidFill>
              </a:rPr>
              <a:t>“香蕉孔转插针”转接头</a:t>
            </a:r>
            <a:r>
              <a:rPr lang="en-US" altLang="zh-CN" sz="2000" dirty="0">
                <a:solidFill>
                  <a:srgbClr val="3205D9"/>
                </a:solidFill>
              </a:rPr>
              <a:t>*8</a:t>
            </a:r>
            <a:r>
              <a:rPr lang="zh-CN" altLang="en-US" sz="2000" dirty="0"/>
              <a:t>如图示整理后</a:t>
            </a:r>
            <a:r>
              <a:rPr lang="zh-CN" altLang="en-US" sz="2000" b="1" dirty="0">
                <a:solidFill>
                  <a:srgbClr val="FF0000"/>
                </a:solidFill>
              </a:rPr>
              <a:t>用自封袋装好尾部</a:t>
            </a:r>
            <a:r>
              <a:rPr lang="zh-CN" altLang="en-US" sz="2000" dirty="0"/>
              <a:t>、放入箱中；</a:t>
            </a:r>
            <a:endParaRPr lang="en-US" altLang="zh-CN" sz="2000" dirty="0"/>
          </a:p>
          <a:p>
            <a:r>
              <a:rPr lang="en-US" altLang="zh-CN" sz="2000" dirty="0"/>
              <a:t>(2 )</a:t>
            </a:r>
            <a:r>
              <a:rPr lang="zh-CN" altLang="en-US" sz="2000" dirty="0">
                <a:solidFill>
                  <a:srgbClr val="3205D9"/>
                </a:solidFill>
              </a:rPr>
              <a:t>色环电阻、二极管、</a:t>
            </a:r>
            <a:r>
              <a:rPr lang="en-US" altLang="zh-CN" sz="2000" dirty="0">
                <a:solidFill>
                  <a:srgbClr val="3205D9"/>
                </a:solidFill>
              </a:rPr>
              <a:t>LED</a:t>
            </a:r>
            <a:r>
              <a:rPr lang="zh-CN" altLang="en-US" sz="2000" dirty="0">
                <a:solidFill>
                  <a:srgbClr val="3205D9"/>
                </a:solidFill>
              </a:rPr>
              <a:t>、电容</a:t>
            </a:r>
            <a:r>
              <a:rPr lang="zh-CN" altLang="en-US" sz="2000" dirty="0"/>
              <a:t>放入自封袋中，放入箱中；</a:t>
            </a:r>
            <a:endParaRPr lang="en-US" altLang="zh-CN" sz="2000" dirty="0"/>
          </a:p>
          <a:p>
            <a:r>
              <a:rPr lang="en-US" altLang="zh-CN" sz="2000" dirty="0"/>
              <a:t>(3 )</a:t>
            </a:r>
            <a:r>
              <a:rPr lang="zh-CN" altLang="en-US" sz="2000" dirty="0">
                <a:solidFill>
                  <a:srgbClr val="3205D9"/>
                </a:solidFill>
              </a:rPr>
              <a:t>香蕉测试线</a:t>
            </a:r>
            <a:r>
              <a:rPr lang="en-US" altLang="zh-CN" sz="2000" dirty="0">
                <a:solidFill>
                  <a:srgbClr val="3205D9"/>
                </a:solidFill>
              </a:rPr>
              <a:t>*6</a:t>
            </a:r>
            <a:r>
              <a:rPr lang="zh-CN" altLang="en-US" sz="2000" dirty="0">
                <a:solidFill>
                  <a:srgbClr val="3205D9"/>
                </a:solidFill>
              </a:rPr>
              <a:t>、香蕉孔转测试钩</a:t>
            </a:r>
            <a:r>
              <a:rPr lang="en-US" altLang="zh-CN" sz="2000" dirty="0">
                <a:solidFill>
                  <a:srgbClr val="3205D9"/>
                </a:solidFill>
              </a:rPr>
              <a:t>*4</a:t>
            </a:r>
            <a:r>
              <a:rPr lang="zh-CN" altLang="en-US" sz="2000" dirty="0">
                <a:solidFill>
                  <a:srgbClr val="3205D9"/>
                </a:solidFill>
              </a:rPr>
              <a:t>根</a:t>
            </a:r>
            <a:r>
              <a:rPr lang="zh-CN" altLang="en-US" sz="2000" dirty="0"/>
              <a:t>，卷好放入箱中；</a:t>
            </a:r>
            <a:endParaRPr lang="en-US" altLang="zh-CN" sz="2000" dirty="0"/>
          </a:p>
          <a:p>
            <a:r>
              <a:rPr lang="en-US" altLang="zh-CN" sz="2000" dirty="0"/>
              <a:t>(4 )</a:t>
            </a:r>
            <a:r>
              <a:rPr lang="zh-CN" altLang="en-US" sz="2000" dirty="0">
                <a:solidFill>
                  <a:srgbClr val="3205D9"/>
                </a:solidFill>
              </a:rPr>
              <a:t>面包板</a:t>
            </a:r>
            <a:r>
              <a:rPr lang="en-US" altLang="zh-CN" sz="2000" dirty="0">
                <a:solidFill>
                  <a:srgbClr val="3205D9"/>
                </a:solidFill>
              </a:rPr>
              <a:t>*1</a:t>
            </a:r>
            <a:r>
              <a:rPr lang="zh-CN" altLang="en-US" sz="2000" dirty="0">
                <a:solidFill>
                  <a:srgbClr val="3205D9"/>
                </a:solidFill>
              </a:rPr>
              <a:t>、万用表</a:t>
            </a:r>
            <a:r>
              <a:rPr lang="en-US" altLang="zh-CN" sz="2000" dirty="0">
                <a:solidFill>
                  <a:srgbClr val="3205D9"/>
                </a:solidFill>
              </a:rPr>
              <a:t>*2</a:t>
            </a:r>
            <a:r>
              <a:rPr lang="zh-CN" altLang="en-US" sz="2000" dirty="0"/>
              <a:t>（表笔线缠绕在万用表上，如有）、</a:t>
            </a:r>
            <a:r>
              <a:rPr lang="zh-CN" altLang="en-US" sz="2000" dirty="0">
                <a:solidFill>
                  <a:srgbClr val="3205D9"/>
                </a:solidFill>
              </a:rPr>
              <a:t>黑色可变电阻</a:t>
            </a:r>
            <a:r>
              <a:rPr lang="en-US" altLang="zh-CN" sz="2000" dirty="0">
                <a:solidFill>
                  <a:srgbClr val="3205D9"/>
                </a:solidFill>
              </a:rPr>
              <a:t>*1</a:t>
            </a:r>
            <a:r>
              <a:rPr lang="zh-CN" altLang="en-US" sz="2000" dirty="0"/>
              <a:t>放入箱中；</a:t>
            </a:r>
            <a:r>
              <a:rPr lang="zh-CN" altLang="en-US" sz="2000" dirty="0">
                <a:solidFill>
                  <a:srgbClr val="3205D9"/>
                </a:solidFill>
              </a:rPr>
              <a:t>电源、发生器、示波器</a:t>
            </a:r>
            <a:r>
              <a:rPr lang="zh-CN" altLang="en-US" sz="2000" dirty="0"/>
              <a:t>保留在桌面（</a:t>
            </a:r>
            <a:r>
              <a:rPr lang="en-US" altLang="zh-CN" sz="2000" dirty="0">
                <a:solidFill>
                  <a:srgbClr val="3205D9"/>
                </a:solidFill>
              </a:rPr>
              <a:t>BNC-</a:t>
            </a:r>
            <a:r>
              <a:rPr lang="zh-CN" altLang="en-US" sz="2000" dirty="0">
                <a:solidFill>
                  <a:srgbClr val="3205D9"/>
                </a:solidFill>
              </a:rPr>
              <a:t>香蕉座</a:t>
            </a:r>
            <a:r>
              <a:rPr lang="zh-CN" altLang="en-US" sz="2000" dirty="0"/>
              <a:t>不取下）；</a:t>
            </a:r>
            <a:endParaRPr lang="en-US" altLang="zh-CN" sz="2000" dirty="0"/>
          </a:p>
          <a:p>
            <a:r>
              <a:rPr lang="en-US" altLang="zh-CN" sz="2000" dirty="0"/>
              <a:t>(5 )</a:t>
            </a:r>
            <a:r>
              <a:rPr lang="zh-CN" altLang="en-US" sz="2000" dirty="0">
                <a:solidFill>
                  <a:srgbClr val="3205D9"/>
                </a:solidFill>
              </a:rPr>
              <a:t>蓝色电位器、</a:t>
            </a:r>
            <a:r>
              <a:rPr lang="zh-CN" altLang="en-US" sz="2000" b="1" dirty="0">
                <a:solidFill>
                  <a:srgbClr val="3205D9"/>
                </a:solidFill>
              </a:rPr>
              <a:t>多余的</a:t>
            </a:r>
            <a:r>
              <a:rPr lang="zh-CN" altLang="en-US" sz="2000" dirty="0">
                <a:solidFill>
                  <a:srgbClr val="3205D9"/>
                </a:solidFill>
              </a:rPr>
              <a:t>黑色电位器</a:t>
            </a:r>
            <a:r>
              <a:rPr lang="en-US" altLang="zh-CN" sz="2000" dirty="0">
                <a:solidFill>
                  <a:srgbClr val="3205D9"/>
                </a:solidFill>
              </a:rPr>
              <a:t>&amp;</a:t>
            </a:r>
            <a:r>
              <a:rPr lang="zh-CN" altLang="en-US" sz="2000" dirty="0">
                <a:solidFill>
                  <a:srgbClr val="3205D9"/>
                </a:solidFill>
              </a:rPr>
              <a:t>面包板</a:t>
            </a:r>
            <a:r>
              <a:rPr lang="en-US" altLang="zh-CN" sz="2000" dirty="0">
                <a:solidFill>
                  <a:srgbClr val="3205D9"/>
                </a:solidFill>
              </a:rPr>
              <a:t>&amp;</a:t>
            </a:r>
            <a:r>
              <a:rPr lang="zh-CN" altLang="en-US" sz="2000" dirty="0">
                <a:solidFill>
                  <a:srgbClr val="3205D9"/>
                </a:solidFill>
              </a:rPr>
              <a:t>万用表</a:t>
            </a:r>
            <a:r>
              <a:rPr lang="en-US" altLang="zh-CN" sz="2000" dirty="0">
                <a:solidFill>
                  <a:srgbClr val="3205D9"/>
                </a:solidFill>
              </a:rPr>
              <a:t>&amp;</a:t>
            </a:r>
            <a:r>
              <a:rPr lang="zh-CN" altLang="en-US" sz="2000" dirty="0">
                <a:solidFill>
                  <a:srgbClr val="3205D9"/>
                </a:solidFill>
              </a:rPr>
              <a:t>测试头</a:t>
            </a:r>
            <a:r>
              <a:rPr lang="en-US" altLang="zh-CN" sz="2000" dirty="0">
                <a:solidFill>
                  <a:srgbClr val="3205D9"/>
                </a:solidFill>
              </a:rPr>
              <a:t>&amp;</a:t>
            </a:r>
            <a:r>
              <a:rPr lang="zh-CN" altLang="en-US" sz="2000" dirty="0">
                <a:solidFill>
                  <a:srgbClr val="3205D9"/>
                </a:solidFill>
              </a:rPr>
              <a:t>测试线</a:t>
            </a:r>
            <a:r>
              <a:rPr lang="zh-CN" altLang="en-US" sz="2000" dirty="0"/>
              <a:t>放到存放材料的公共区。</a:t>
            </a:r>
            <a:endParaRPr lang="en-US" altLang="zh-CN" sz="2000"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8993"/>
          <a:stretch/>
        </p:blipFill>
        <p:spPr>
          <a:xfrm>
            <a:off x="5934393" y="336543"/>
            <a:ext cx="3133464" cy="2582334"/>
          </a:xfrm>
          <a:prstGeom prst="rect">
            <a:avLst/>
          </a:prstGeom>
        </p:spPr>
      </p:pic>
      <p:sp>
        <p:nvSpPr>
          <p:cNvPr id="10" name="矩形 9"/>
          <p:cNvSpPr/>
          <p:nvPr/>
        </p:nvSpPr>
        <p:spPr>
          <a:xfrm>
            <a:off x="2355249" y="-78956"/>
            <a:ext cx="2646878" cy="830997"/>
          </a:xfrm>
          <a:prstGeom prst="rect">
            <a:avLst/>
          </a:prstGeom>
        </p:spPr>
        <p:txBody>
          <a:bodyPr wrap="none">
            <a:spAutoFit/>
          </a:bodyPr>
          <a:lstStyle/>
          <a:p>
            <a:r>
              <a:rPr lang="zh-CN" altLang="en-US" sz="4800" dirty="0">
                <a:solidFill>
                  <a:srgbClr val="FF0000"/>
                </a:solidFill>
              </a:rPr>
              <a:t>注意事项</a:t>
            </a:r>
            <a:endParaRPr lang="en-US" altLang="zh-CN" sz="4800" dirty="0">
              <a:solidFill>
                <a:srgbClr val="FF0000"/>
              </a:solidFill>
            </a:endParaRPr>
          </a:p>
        </p:txBody>
      </p:sp>
      <p:cxnSp>
        <p:nvCxnSpPr>
          <p:cNvPr id="5" name="直接连接符 4">
            <a:extLst>
              <a:ext uri="{FF2B5EF4-FFF2-40B4-BE49-F238E27FC236}">
                <a16:creationId xmlns:a16="http://schemas.microsoft.com/office/drawing/2014/main" id="{8D2D6738-DEF6-4B5A-AAFF-79DBB134E223}"/>
              </a:ext>
            </a:extLst>
          </p:cNvPr>
          <p:cNvCxnSpPr>
            <a:cxnSpLocks/>
          </p:cNvCxnSpPr>
          <p:nvPr/>
        </p:nvCxnSpPr>
        <p:spPr>
          <a:xfrm flipH="1">
            <a:off x="7301653" y="2343573"/>
            <a:ext cx="562188" cy="13140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364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146090" y="-257906"/>
            <a:ext cx="7886700" cy="1325563"/>
          </a:xfrm>
        </p:spPr>
        <p:txBody>
          <a:bodyPr/>
          <a:lstStyle/>
          <a:p>
            <a:r>
              <a:rPr lang="zh-CN" altLang="en-US" b="1" dirty="0">
                <a:solidFill>
                  <a:srgbClr val="7030A0"/>
                </a:solidFill>
              </a:rPr>
              <a:t>一</a:t>
            </a:r>
            <a:r>
              <a:rPr lang="en-US" altLang="zh-CN" b="1" dirty="0">
                <a:solidFill>
                  <a:srgbClr val="7030A0"/>
                </a:solidFill>
              </a:rPr>
              <a:t>.</a:t>
            </a:r>
            <a:r>
              <a:rPr lang="zh-CN" altLang="en-US" b="1" dirty="0">
                <a:solidFill>
                  <a:srgbClr val="7030A0"/>
                </a:solidFill>
              </a:rPr>
              <a:t>测量非线性元件的伏安曲线</a:t>
            </a:r>
          </a:p>
        </p:txBody>
      </p:sp>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259623" y="840757"/>
            <a:ext cx="4993574" cy="5213862"/>
          </a:xfrm>
        </p:spPr>
        <p:txBody>
          <a:bodyPr>
            <a:normAutofit/>
          </a:bodyPr>
          <a:lstStyle/>
          <a:p>
            <a:pPr>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注意事项：</a:t>
            </a:r>
            <a:endParaRPr lang="en-US" altLang="zh-CN" dirty="0">
              <a:latin typeface="微软雅黑" panose="020B0503020204020204" pitchFamily="34" charset="-122"/>
              <a:ea typeface="微软雅黑" panose="020B0503020204020204" pitchFamily="34" charset="-122"/>
            </a:endParaRPr>
          </a:p>
          <a:p>
            <a:pPr>
              <a:spcBef>
                <a:spcPts val="1800"/>
              </a:spcBef>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实验室提供</a:t>
            </a:r>
            <a:r>
              <a:rPr lang="zh-CN" altLang="en-US" sz="1800" dirty="0">
                <a:solidFill>
                  <a:srgbClr val="3205D9"/>
                </a:solidFill>
                <a:latin typeface="微软雅黑" panose="020B0503020204020204" pitchFamily="34" charset="-122"/>
                <a:ea typeface="微软雅黑" panose="020B0503020204020204" pitchFamily="34" charset="-122"/>
              </a:rPr>
              <a:t>发光</a:t>
            </a:r>
            <a:r>
              <a:rPr lang="en-US" altLang="zh-CN" sz="1800" dirty="0">
                <a:solidFill>
                  <a:srgbClr val="3205D9"/>
                </a:solidFill>
                <a:latin typeface="微软雅黑" panose="020B0503020204020204" pitchFamily="34" charset="-122"/>
                <a:ea typeface="微软雅黑" panose="020B0503020204020204" pitchFamily="34" charset="-122"/>
              </a:rPr>
              <a:t>LED/</a:t>
            </a:r>
            <a:r>
              <a:rPr lang="zh-CN" altLang="en-US" sz="1800" dirty="0">
                <a:solidFill>
                  <a:srgbClr val="3205D9"/>
                </a:solidFill>
                <a:latin typeface="微软雅黑" panose="020B0503020204020204" pitchFamily="34" charset="-122"/>
                <a:ea typeface="微软雅黑" panose="020B0503020204020204" pitchFamily="34" charset="-122"/>
              </a:rPr>
              <a:t>二极管</a:t>
            </a:r>
            <a:r>
              <a:rPr lang="en-US" altLang="zh-CN" sz="1800" dirty="0">
                <a:solidFill>
                  <a:srgbClr val="3205D9"/>
                </a:solidFill>
                <a:latin typeface="微软雅黑" panose="020B0503020204020204" pitchFamily="34" charset="-122"/>
                <a:ea typeface="微软雅黑" panose="020B0503020204020204" pitchFamily="34" charset="-122"/>
              </a:rPr>
              <a:t>1N4007/</a:t>
            </a:r>
            <a:r>
              <a:rPr lang="zh-CN" altLang="en-US" sz="1800" dirty="0">
                <a:solidFill>
                  <a:srgbClr val="3205D9"/>
                </a:solidFill>
                <a:latin typeface="微软雅黑" panose="020B0503020204020204" pitchFamily="34" charset="-122"/>
                <a:ea typeface="微软雅黑" panose="020B0503020204020204" pitchFamily="34" charset="-122"/>
              </a:rPr>
              <a:t>稳压二极管、小灯泡两类</a:t>
            </a:r>
            <a:r>
              <a:rPr lang="zh-CN" altLang="en-US" sz="1800" dirty="0">
                <a:latin typeface="微软雅黑" panose="020B0503020204020204" pitchFamily="34" charset="-122"/>
                <a:ea typeface="微软雅黑" panose="020B0503020204020204" pitchFamily="34" charset="-122"/>
              </a:rPr>
              <a:t>非线性元件，均为半导体二极管类元件。</a:t>
            </a:r>
            <a:r>
              <a:rPr lang="zh-CN" altLang="en-US" sz="1800" dirty="0">
                <a:solidFill>
                  <a:srgbClr val="FF0000"/>
                </a:solidFill>
                <a:latin typeface="楷体" panose="02010609060101010101" pitchFamily="49" charset="-122"/>
                <a:ea typeface="楷体" panose="02010609060101010101" pitchFamily="49" charset="-122"/>
              </a:rPr>
              <a:t>使用中注意元件的极性、额定电流！</a:t>
            </a:r>
            <a:endParaRPr lang="en-US" altLang="zh-CN" sz="1800" dirty="0">
              <a:latin typeface="楷体" panose="02010609060101010101" pitchFamily="49" charset="-122"/>
              <a:ea typeface="楷体" panose="02010609060101010101" pitchFamily="49" charset="-122"/>
            </a:endParaRPr>
          </a:p>
          <a:p>
            <a:pPr>
              <a:spcBef>
                <a:spcPts val="1800"/>
              </a:spcBef>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电源有数字电源、模拟横流恒压电源、模拟电源</a:t>
            </a: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种。</a:t>
            </a:r>
            <a:r>
              <a:rPr lang="zh-CN" altLang="en-US" sz="1800" dirty="0">
                <a:solidFill>
                  <a:srgbClr val="FF0000"/>
                </a:solidFill>
                <a:latin typeface="楷体" panose="02010609060101010101" pitchFamily="49" charset="-122"/>
                <a:ea typeface="楷体" panose="02010609060101010101" pitchFamily="49" charset="-122"/>
              </a:rPr>
              <a:t>电源使用中注意规范操作、保护电路安全！</a:t>
            </a:r>
            <a:endParaRPr lang="en-US" altLang="zh-CN" sz="1800" dirty="0">
              <a:solidFill>
                <a:srgbClr val="FF0000"/>
              </a:solidFill>
              <a:latin typeface="楷体" panose="02010609060101010101" pitchFamily="49" charset="-122"/>
              <a:ea typeface="楷体" panose="02010609060101010101" pitchFamily="49" charset="-122"/>
            </a:endParaRPr>
          </a:p>
          <a:p>
            <a:pPr>
              <a:spcBef>
                <a:spcPts val="1800"/>
              </a:spcBef>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电压调节：部分电源只能粗调或粗显示。</a:t>
            </a:r>
            <a:r>
              <a:rPr lang="zh-CN" altLang="en-US" sz="2000" dirty="0">
                <a:solidFill>
                  <a:srgbClr val="FF0000"/>
                </a:solidFill>
                <a:latin typeface="楷体" panose="02010609060101010101" pitchFamily="49" charset="-122"/>
                <a:ea typeface="楷体" panose="02010609060101010101" pitchFamily="49" charset="-122"/>
              </a:rPr>
              <a:t>实验中要求使用可调电阻器搭建分压电路实现元件电压的较精细调节，当分压电路调节精度不够时，可采用制流电路进行电源调节</a:t>
            </a:r>
            <a:r>
              <a:rPr lang="en-US" altLang="zh-CN" sz="2000" dirty="0">
                <a:solidFill>
                  <a:srgbClr val="FF0000"/>
                </a:solidFill>
                <a:latin typeface="楷体" panose="02010609060101010101" pitchFamily="49" charset="-122"/>
                <a:ea typeface="楷体" panose="02010609060101010101" pitchFamily="49" charset="-122"/>
              </a:rPr>
              <a:t>+</a:t>
            </a:r>
            <a:r>
              <a:rPr lang="zh-CN" altLang="en-US" sz="2000" dirty="0">
                <a:solidFill>
                  <a:srgbClr val="FF0000"/>
                </a:solidFill>
                <a:latin typeface="楷体" panose="02010609060101010101" pitchFamily="49" charset="-122"/>
                <a:ea typeface="楷体" panose="02010609060101010101" pitchFamily="49" charset="-122"/>
              </a:rPr>
              <a:t>电阻调节实现电流精细调节</a:t>
            </a:r>
            <a:endParaRPr lang="en-US" altLang="zh-CN" sz="1800" dirty="0">
              <a:latin typeface="楷体" panose="02010609060101010101" pitchFamily="49" charset="-122"/>
              <a:ea typeface="楷体" panose="02010609060101010101" pitchFamily="49" charset="-122"/>
            </a:endParaRPr>
          </a:p>
        </p:txBody>
      </p:sp>
      <p:pic>
        <p:nvPicPr>
          <p:cNvPr id="1026" name="Picture 2" descr="https://gimg2.baidu.com/image_search/src=http%3A%2F%2Ftxt22262.book118.com%2F2017%2F0814%2Fbook127825%2F127824174.png&amp;refer=http%3A%2F%2Ftxt22262.book118.com&amp;app=2002&amp;size=f9999,10000&amp;q=a80&amp;n=0&amp;g=0n&amp;fmt=auto?sec=1666673240&amp;t=c57aaa9e605506d69206a162d8cb2237"/>
          <p:cNvPicPr>
            <a:picLocks noChangeAspect="1" noChangeArrowheads="1"/>
          </p:cNvPicPr>
          <p:nvPr/>
        </p:nvPicPr>
        <p:blipFill rotWithShape="1">
          <a:blip r:embed="rId2">
            <a:extLst>
              <a:ext uri="{28A0092B-C50C-407E-A947-70E740481C1C}">
                <a14:useLocalDpi xmlns:a14="http://schemas.microsoft.com/office/drawing/2010/main" val="0"/>
              </a:ext>
            </a:extLst>
          </a:blip>
          <a:srcRect l="3148" t="6804" r="7696" b="15180"/>
          <a:stretch/>
        </p:blipFill>
        <p:spPr bwMode="auto">
          <a:xfrm>
            <a:off x="5253197" y="840757"/>
            <a:ext cx="3327198" cy="4116057"/>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A066CFF8-51F5-4045-971A-8B8436521075}"/>
              </a:ext>
            </a:extLst>
          </p:cNvPr>
          <p:cNvSpPr txBox="1">
            <a:spLocks/>
          </p:cNvSpPr>
          <p:nvPr/>
        </p:nvSpPr>
        <p:spPr>
          <a:xfrm>
            <a:off x="316390" y="5236664"/>
            <a:ext cx="8373478" cy="1385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电压表、电流表：使用万用表代替。</a:t>
            </a:r>
            <a:r>
              <a:rPr lang="zh-CN" altLang="en-US" sz="1800" dirty="0">
                <a:solidFill>
                  <a:srgbClr val="FF0000"/>
                </a:solidFill>
                <a:latin typeface="楷体" panose="02010609060101010101" pitchFamily="49" charset="-122"/>
                <a:ea typeface="楷体" panose="02010609060101010101" pitchFamily="49" charset="-122"/>
              </a:rPr>
              <a:t>使用中注意正确连接插孔、设置正确档位，保护万用表的安全！</a:t>
            </a:r>
            <a:endParaRPr lang="en-US" altLang="zh-CN" sz="1800" dirty="0">
              <a:solidFill>
                <a:srgbClr val="FF0000"/>
              </a:solidFill>
              <a:latin typeface="楷体" panose="02010609060101010101" pitchFamily="49" charset="-122"/>
              <a:ea typeface="楷体" panose="02010609060101010101" pitchFamily="49" charset="-122"/>
            </a:endParaRPr>
          </a:p>
          <a:p>
            <a:pPr>
              <a:spcBef>
                <a:spcPts val="1800"/>
              </a:spcBef>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各种转接头：提供了香蕉插头转接到</a:t>
            </a:r>
            <a:r>
              <a:rPr lang="en-US" altLang="zh-CN" sz="1800" dirty="0">
                <a:latin typeface="微软雅黑" panose="020B0503020204020204" pitchFamily="34" charset="-122"/>
                <a:ea typeface="微软雅黑" panose="020B0503020204020204" pitchFamily="34" charset="-122"/>
              </a:rPr>
              <a:t>BNC</a:t>
            </a:r>
            <a:r>
              <a:rPr lang="zh-CN" altLang="en-US" sz="1800" dirty="0">
                <a:latin typeface="微软雅黑" panose="020B0503020204020204" pitchFamily="34" charset="-122"/>
                <a:ea typeface="微软雅黑" panose="020B0503020204020204" pitchFamily="34" charset="-122"/>
              </a:rPr>
              <a:t>、面包板、测试钩的多种转接头，</a:t>
            </a:r>
            <a:r>
              <a:rPr lang="zh-CN" altLang="en-US" sz="1800" dirty="0">
                <a:solidFill>
                  <a:srgbClr val="FF0000"/>
                </a:solidFill>
                <a:latin typeface="楷体" panose="02010609060101010101" pitchFamily="49" charset="-122"/>
                <a:ea typeface="楷体" panose="02010609060101010101" pitchFamily="49" charset="-122"/>
              </a:rPr>
              <a:t>使用时捏住插针或插头的粗部拔插，不能拽线，不要横向扯动。</a:t>
            </a:r>
            <a:endParaRPr lang="en-US" altLang="zh-CN" sz="1800" dirty="0">
              <a:latin typeface="楷体" panose="02010609060101010101" pitchFamily="49" charset="-122"/>
              <a:ea typeface="楷体" panose="02010609060101010101" pitchFamily="49" charset="-122"/>
            </a:endParaRPr>
          </a:p>
        </p:txBody>
      </p:sp>
      <p:sp>
        <p:nvSpPr>
          <p:cNvPr id="4" name="矩形 3"/>
          <p:cNvSpPr/>
          <p:nvPr/>
        </p:nvSpPr>
        <p:spPr>
          <a:xfrm>
            <a:off x="5307933" y="926674"/>
            <a:ext cx="1074456" cy="1423764"/>
          </a:xfrm>
          <a:prstGeom prst="rect">
            <a:avLst/>
          </a:prstGeom>
          <a:noFill/>
          <a:ln w="28575">
            <a:solidFill>
              <a:srgbClr val="3205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501699" y="3697523"/>
            <a:ext cx="973378" cy="1218144"/>
          </a:xfrm>
          <a:prstGeom prst="rect">
            <a:avLst/>
          </a:prstGeom>
          <a:noFill/>
          <a:ln w="28575">
            <a:solidFill>
              <a:srgbClr val="3205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319958" y="2356575"/>
            <a:ext cx="1074456" cy="1316400"/>
          </a:xfrm>
          <a:prstGeom prst="rect">
            <a:avLst/>
          </a:prstGeom>
          <a:noFill/>
          <a:ln w="28575">
            <a:solidFill>
              <a:srgbClr val="3205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497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109672" y="-252797"/>
            <a:ext cx="7886700" cy="1325563"/>
          </a:xfrm>
        </p:spPr>
        <p:txBody>
          <a:bodyPr/>
          <a:lstStyle/>
          <a:p>
            <a:r>
              <a:rPr lang="zh-CN" altLang="en-US" b="1" dirty="0">
                <a:solidFill>
                  <a:srgbClr val="7030A0"/>
                </a:solidFill>
              </a:rPr>
              <a:t>一</a:t>
            </a:r>
            <a:r>
              <a:rPr lang="en-US" altLang="zh-CN" b="1" dirty="0">
                <a:solidFill>
                  <a:srgbClr val="7030A0"/>
                </a:solidFill>
              </a:rPr>
              <a:t>.</a:t>
            </a:r>
            <a:r>
              <a:rPr lang="zh-CN" altLang="en-US" b="1" dirty="0">
                <a:solidFill>
                  <a:srgbClr val="7030A0"/>
                </a:solidFill>
              </a:rPr>
              <a:t>测量非线性元件的伏安曲线</a:t>
            </a:r>
          </a:p>
        </p:txBody>
      </p:sp>
      <p:sp>
        <p:nvSpPr>
          <p:cNvPr id="4" name="矩形 3"/>
          <p:cNvSpPr/>
          <p:nvPr/>
        </p:nvSpPr>
        <p:spPr>
          <a:xfrm>
            <a:off x="373156" y="826113"/>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电源</a:t>
            </a:r>
            <a:endParaRPr lang="en-US" altLang="zh-CN"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l="7315" t="11185" r="4698" b="13557"/>
          <a:stretch/>
        </p:blipFill>
        <p:spPr>
          <a:xfrm>
            <a:off x="945154" y="4165624"/>
            <a:ext cx="2325890" cy="1492047"/>
          </a:xfrm>
          <a:prstGeom prst="rect">
            <a:avLst/>
          </a:prstGeom>
        </p:spPr>
      </p:pic>
      <p:pic>
        <p:nvPicPr>
          <p:cNvPr id="19" name="图片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6689" y="4165624"/>
            <a:ext cx="2325890" cy="154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9"/>
          <p:cNvSpPr txBox="1">
            <a:spLocks noChangeArrowheads="1"/>
          </p:cNvSpPr>
          <p:nvPr/>
        </p:nvSpPr>
        <p:spPr bwMode="auto">
          <a:xfrm>
            <a:off x="428936" y="5784939"/>
            <a:ext cx="385272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dirty="0"/>
              <a:t>大华</a:t>
            </a:r>
            <a:r>
              <a:rPr lang="en-US" altLang="zh-CN" sz="1800" dirty="0"/>
              <a:t>DH1715A</a:t>
            </a:r>
            <a:r>
              <a:rPr lang="zh-CN" altLang="en-US" sz="1800" dirty="0"/>
              <a:t>双路直流稳压电源，</a:t>
            </a:r>
            <a:endParaRPr lang="en-US" altLang="zh-CN" sz="1800" dirty="0"/>
          </a:p>
          <a:p>
            <a:pPr algn="ctr">
              <a:spcBef>
                <a:spcPct val="0"/>
              </a:spcBef>
              <a:buFontTx/>
              <a:buNone/>
            </a:pPr>
            <a:r>
              <a:rPr lang="zh-CN" altLang="en-US" sz="1800" dirty="0"/>
              <a:t>具备恒压恒流模式</a:t>
            </a:r>
            <a:endParaRPr lang="en-US" altLang="zh-CN" sz="1800" dirty="0"/>
          </a:p>
          <a:p>
            <a:pPr algn="ctr">
              <a:spcBef>
                <a:spcPct val="0"/>
              </a:spcBef>
              <a:buFontTx/>
              <a:buNone/>
            </a:pPr>
            <a:r>
              <a:rPr lang="zh-CN" altLang="en-US" sz="1800" dirty="0"/>
              <a:t>（可供</a:t>
            </a:r>
            <a:r>
              <a:rPr lang="en-US" altLang="zh-CN" sz="1800" dirty="0"/>
              <a:t>2</a:t>
            </a:r>
            <a:r>
              <a:rPr lang="zh-CN" altLang="en-US" sz="1800" dirty="0"/>
              <a:t>人使用）</a:t>
            </a:r>
            <a:r>
              <a:rPr lang="en-US" altLang="zh-CN" sz="1800" dirty="0"/>
              <a:t> </a:t>
            </a:r>
            <a:endParaRPr lang="zh-CN" altLang="en-US" sz="1800" dirty="0"/>
          </a:p>
        </p:txBody>
      </p:sp>
      <p:sp>
        <p:nvSpPr>
          <p:cNvPr id="21" name="文本框 10"/>
          <p:cNvSpPr txBox="1">
            <a:spLocks noChangeArrowheads="1"/>
          </p:cNvSpPr>
          <p:nvPr/>
        </p:nvSpPr>
        <p:spPr bwMode="auto">
          <a:xfrm>
            <a:off x="4658882" y="5876584"/>
            <a:ext cx="4431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dirty="0"/>
              <a:t>RIGOL  DP832</a:t>
            </a:r>
            <a:r>
              <a:rPr lang="zh-CN" altLang="en-US" sz="1800" dirty="0"/>
              <a:t>数字程控直流稳压电源</a:t>
            </a:r>
            <a:endParaRPr lang="en-US" altLang="zh-CN" sz="1800" dirty="0"/>
          </a:p>
          <a:p>
            <a:pPr algn="ctr">
              <a:spcBef>
                <a:spcPct val="0"/>
              </a:spcBef>
              <a:buFontTx/>
              <a:buNone/>
            </a:pPr>
            <a:r>
              <a:rPr lang="zh-CN" altLang="en-US" sz="1800" dirty="0"/>
              <a:t>具备恒压恒流模式</a:t>
            </a:r>
            <a:endParaRPr lang="en-US" altLang="zh-CN" sz="1800" dirty="0"/>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110680"/>
            <a:ext cx="2821420" cy="2196695"/>
          </a:xfrm>
          <a:prstGeom prst="rect">
            <a:avLst/>
          </a:prstGeom>
        </p:spPr>
      </p:pic>
      <p:sp>
        <p:nvSpPr>
          <p:cNvPr id="23" name="文本框 10"/>
          <p:cNvSpPr txBox="1">
            <a:spLocks noChangeArrowheads="1"/>
          </p:cNvSpPr>
          <p:nvPr/>
        </p:nvSpPr>
        <p:spPr bwMode="auto">
          <a:xfrm>
            <a:off x="4751346" y="3360340"/>
            <a:ext cx="380501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1800" dirty="0"/>
              <a:t>RIGOL  DP711</a:t>
            </a:r>
            <a:r>
              <a:rPr lang="zh-CN" altLang="en-US" sz="1800" dirty="0"/>
              <a:t>数字直流稳压电源，</a:t>
            </a:r>
            <a:endParaRPr lang="en-US" altLang="zh-CN" sz="1800" dirty="0"/>
          </a:p>
          <a:p>
            <a:pPr algn="ctr">
              <a:spcBef>
                <a:spcPct val="0"/>
              </a:spcBef>
              <a:buFontTx/>
              <a:buNone/>
            </a:pPr>
            <a:r>
              <a:rPr lang="zh-CN" altLang="en-US" sz="1800" dirty="0"/>
              <a:t>具备恒压恒流模式</a:t>
            </a:r>
            <a:endParaRPr lang="en-US" altLang="zh-CN" sz="1800" dirty="0"/>
          </a:p>
          <a:p>
            <a:pPr>
              <a:spcBef>
                <a:spcPct val="0"/>
              </a:spcBef>
              <a:buFontTx/>
              <a:buNone/>
            </a:pPr>
            <a:endParaRPr lang="zh-CN" altLang="en-US" sz="1800" dirty="0"/>
          </a:p>
        </p:txBody>
      </p:sp>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34229" t="22808" r="27315" b="15780"/>
          <a:stretch/>
        </p:blipFill>
        <p:spPr>
          <a:xfrm>
            <a:off x="1241319" y="1154673"/>
            <a:ext cx="1733558" cy="2075430"/>
          </a:xfrm>
          <a:prstGeom prst="rect">
            <a:avLst/>
          </a:prstGeom>
        </p:spPr>
      </p:pic>
      <p:sp>
        <p:nvSpPr>
          <p:cNvPr id="25" name="文本框 10"/>
          <p:cNvSpPr txBox="1">
            <a:spLocks noChangeArrowheads="1"/>
          </p:cNvSpPr>
          <p:nvPr/>
        </p:nvSpPr>
        <p:spPr bwMode="auto">
          <a:xfrm>
            <a:off x="776186" y="3391639"/>
            <a:ext cx="26638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dirty="0"/>
              <a:t>杭州大华</a:t>
            </a:r>
            <a:r>
              <a:rPr lang="en-US" altLang="zh-CN" sz="1800" dirty="0"/>
              <a:t> SL-1708</a:t>
            </a:r>
          </a:p>
          <a:p>
            <a:pPr algn="ctr">
              <a:spcBef>
                <a:spcPct val="0"/>
              </a:spcBef>
              <a:buFontTx/>
              <a:buNone/>
            </a:pPr>
            <a:r>
              <a:rPr lang="zh-CN" altLang="en-US" sz="1800" dirty="0"/>
              <a:t>普通直流电源</a:t>
            </a:r>
            <a:endParaRPr lang="en-US" altLang="zh-CN" sz="1800" dirty="0"/>
          </a:p>
          <a:p>
            <a:pPr>
              <a:spcBef>
                <a:spcPct val="0"/>
              </a:spcBef>
              <a:buFontTx/>
              <a:buNone/>
            </a:pPr>
            <a:endParaRPr lang="zh-CN" altLang="en-US" sz="1800" dirty="0"/>
          </a:p>
        </p:txBody>
      </p:sp>
    </p:spTree>
    <p:extLst>
      <p:ext uri="{BB962C8B-B14F-4D97-AF65-F5344CB8AC3E}">
        <p14:creationId xmlns:p14="http://schemas.microsoft.com/office/powerpoint/2010/main" val="1002978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109672" y="-252797"/>
            <a:ext cx="7886700" cy="1325563"/>
          </a:xfrm>
        </p:spPr>
        <p:txBody>
          <a:bodyPr/>
          <a:lstStyle/>
          <a:p>
            <a:r>
              <a:rPr lang="zh-CN" altLang="en-US" b="1" dirty="0">
                <a:solidFill>
                  <a:srgbClr val="7030A0"/>
                </a:solidFill>
              </a:rPr>
              <a:t>一</a:t>
            </a:r>
            <a:r>
              <a:rPr lang="en-US" altLang="zh-CN" b="1" dirty="0">
                <a:solidFill>
                  <a:srgbClr val="7030A0"/>
                </a:solidFill>
              </a:rPr>
              <a:t>.</a:t>
            </a:r>
            <a:r>
              <a:rPr lang="zh-CN" altLang="en-US" b="1" dirty="0">
                <a:solidFill>
                  <a:srgbClr val="7030A0"/>
                </a:solidFill>
              </a:rPr>
              <a:t>测量非线性元件的伏安曲线</a:t>
            </a:r>
          </a:p>
        </p:txBody>
      </p:sp>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302387" y="1059546"/>
            <a:ext cx="5618438" cy="5798453"/>
          </a:xfrm>
        </p:spPr>
        <p:txBody>
          <a:bodyPr>
            <a:normAutofit fontScale="92500" lnSpcReduction="10000"/>
          </a:bodyPr>
          <a:lstStyle/>
          <a:p>
            <a:pPr marL="0" indent="0">
              <a:buNone/>
            </a:pPr>
            <a:endParaRPr lang="en-US" altLang="zh-CN" sz="2000" b="1"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特点：</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、二极管具有极性，</a:t>
            </a:r>
            <a:r>
              <a:rPr lang="zh-CN" altLang="en-US" sz="2000" dirty="0">
                <a:latin typeface="Times New Roman" panose="02020603050405020304" pitchFamily="18" charset="0"/>
                <a:cs typeface="Times New Roman" panose="02020603050405020304" pitchFamily="18" charset="0"/>
              </a:rPr>
              <a:t>银环一端或短脚一端为负值。</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、对二极管施加</a:t>
            </a:r>
            <a:r>
              <a:rPr lang="zh-CN" altLang="en-US" sz="2000" dirty="0">
                <a:latin typeface="Times New Roman" panose="02020603050405020304" pitchFamily="18" charset="0"/>
                <a:cs typeface="Times New Roman" panose="02020603050405020304" pitchFamily="18" charset="0"/>
              </a:rPr>
              <a:t>反向电压时</a:t>
            </a:r>
            <a:r>
              <a:rPr lang="zh-CN" altLang="en-US" sz="2000" dirty="0">
                <a:latin typeface="楷体" panose="02010609060101010101" pitchFamily="49" charset="-122"/>
                <a:ea typeface="楷体" panose="02010609060101010101" pitchFamily="49" charset="-122"/>
              </a:rPr>
              <a:t>电流很小（直到超过击穿电压时烧坏）。施加正向电压达到某值（</a:t>
            </a:r>
            <a:r>
              <a:rPr lang="zh-CN" altLang="en-US" sz="2000" b="1" dirty="0">
                <a:latin typeface="楷体" panose="02010609060101010101" pitchFamily="49" charset="-122"/>
                <a:ea typeface="楷体" panose="02010609060101010101" pitchFamily="49" charset="-122"/>
              </a:rPr>
              <a:t>称为“</a:t>
            </a:r>
            <a:r>
              <a:rPr lang="zh-CN" altLang="en-US" sz="2000" b="1" dirty="0">
                <a:solidFill>
                  <a:srgbClr val="3205D9"/>
                </a:solidFill>
                <a:latin typeface="楷体" panose="02010609060101010101" pitchFamily="49" charset="-122"/>
                <a:ea typeface="楷体" panose="02010609060101010101" pitchFamily="49" charset="-122"/>
              </a:rPr>
              <a:t>导通压降</a:t>
            </a:r>
            <a:r>
              <a:rPr lang="zh-CN" altLang="en-US" sz="2000" b="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）时，电流会快速增加。</a:t>
            </a:r>
            <a:r>
              <a:rPr lang="zh-CN" altLang="en-US" sz="2000" b="1" dirty="0">
                <a:solidFill>
                  <a:srgbClr val="FF0000"/>
                </a:solidFill>
                <a:latin typeface="楷体" panose="02010609060101010101" pitchFamily="49" charset="-122"/>
                <a:ea typeface="楷体" panose="02010609060101010101" pitchFamily="49" charset="-122"/>
              </a:rPr>
              <a:t>实验</a:t>
            </a:r>
            <a:r>
              <a:rPr lang="zh-CN" altLang="en-US" sz="2000" b="1">
                <a:solidFill>
                  <a:srgbClr val="FF0000"/>
                </a:solidFill>
                <a:latin typeface="楷体" panose="02010609060101010101" pitchFamily="49" charset="-122"/>
                <a:ea typeface="楷体" panose="02010609060101010101" pitchFamily="49" charset="-122"/>
              </a:rPr>
              <a:t>中一定要连接</a:t>
            </a:r>
            <a:r>
              <a:rPr lang="zh-CN" altLang="en-US" sz="2000" b="1" dirty="0">
                <a:solidFill>
                  <a:srgbClr val="FF0000"/>
                </a:solidFill>
                <a:latin typeface="楷体" panose="02010609060101010101" pitchFamily="49" charset="-122"/>
                <a:ea typeface="楷体" panose="02010609060101010101" pitchFamily="49" charset="-122"/>
              </a:rPr>
              <a:t>一个保护电阻</a:t>
            </a:r>
            <a:r>
              <a:rPr lang="zh-CN" altLang="en-US" sz="2000" b="1" dirty="0">
                <a:latin typeface="楷体" panose="02010609060101010101" pitchFamily="49" charset="-122"/>
                <a:ea typeface="楷体" panose="02010609060101010101" pitchFamily="49" charset="-122"/>
              </a:rPr>
              <a:t>，进行限流。</a:t>
            </a:r>
            <a:r>
              <a:rPr lang="zh-CN" altLang="en-US" sz="2000" dirty="0">
                <a:latin typeface="楷体" panose="02010609060101010101" pitchFamily="49" charset="-122"/>
                <a:ea typeface="楷体" panose="02010609060101010101" pitchFamily="49" charset="-122"/>
              </a:rPr>
              <a:t>（自行计算）</a:t>
            </a:r>
            <a:endParaRPr lang="en-US" altLang="zh-CN" sz="2000" dirty="0">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、实验室提供的小二极管额定电流为</a:t>
            </a:r>
            <a:r>
              <a:rPr lang="en-US" altLang="zh-CN" sz="2000" dirty="0">
                <a:latin typeface="楷体" panose="02010609060101010101" pitchFamily="49" charset="-122"/>
                <a:ea typeface="楷体" panose="02010609060101010101" pitchFamily="49" charset="-122"/>
              </a:rPr>
              <a:t>1A</a:t>
            </a:r>
            <a:r>
              <a:rPr lang="zh-CN" altLang="en-US" sz="2000" dirty="0">
                <a:latin typeface="楷体" panose="02010609060101010101" pitchFamily="49" charset="-122"/>
                <a:ea typeface="楷体" panose="02010609060101010101" pitchFamily="49" charset="-122"/>
              </a:rPr>
              <a:t>，导通压降约</a:t>
            </a:r>
            <a:r>
              <a:rPr lang="en-US" altLang="zh-CN" sz="2000" dirty="0">
                <a:latin typeface="楷体" panose="02010609060101010101" pitchFamily="49" charset="-122"/>
                <a:ea typeface="楷体" panose="02010609060101010101" pitchFamily="49" charset="-122"/>
              </a:rPr>
              <a:t>0.7V</a:t>
            </a:r>
            <a:r>
              <a:rPr lang="zh-CN" altLang="en-US" sz="2000" dirty="0">
                <a:latin typeface="楷体" panose="02010609060101010101" pitchFamily="49" charset="-122"/>
                <a:ea typeface="楷体" panose="02010609060101010101" pitchFamily="49" charset="-122"/>
              </a:rPr>
              <a:t>，考虑到电阻额定功率较低，</a:t>
            </a:r>
            <a:r>
              <a:rPr lang="zh-CN" altLang="en-US" sz="2000" dirty="0">
                <a:solidFill>
                  <a:srgbClr val="FF0000"/>
                </a:solidFill>
                <a:latin typeface="楷体" panose="02010609060101010101" pitchFamily="49" charset="-122"/>
                <a:ea typeface="楷体" panose="02010609060101010101" pitchFamily="49" charset="-122"/>
              </a:rPr>
              <a:t>实验采用电流不要超过</a:t>
            </a:r>
            <a:r>
              <a:rPr lang="en-US" altLang="zh-CN" sz="2000" dirty="0">
                <a:solidFill>
                  <a:srgbClr val="FF0000"/>
                </a:solidFill>
                <a:latin typeface="楷体" panose="02010609060101010101" pitchFamily="49" charset="-122"/>
                <a:ea typeface="楷体" panose="02010609060101010101" pitchFamily="49" charset="-122"/>
              </a:rPr>
              <a:t>20mA</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3mm</a:t>
            </a:r>
            <a:r>
              <a:rPr lang="zh-CN" altLang="en-US" sz="2000" dirty="0">
                <a:latin typeface="楷体" panose="02010609060101010101" pitchFamily="49" charset="-122"/>
                <a:ea typeface="楷体" panose="02010609060101010101" pitchFamily="49" charset="-122"/>
              </a:rPr>
              <a:t>直径</a:t>
            </a:r>
            <a:r>
              <a:rPr lang="en-US" altLang="zh-CN" sz="2000" dirty="0">
                <a:latin typeface="楷体" panose="02010609060101010101" pitchFamily="49" charset="-122"/>
                <a:ea typeface="楷体" panose="02010609060101010101" pitchFamily="49" charset="-122"/>
              </a:rPr>
              <a:t>LED</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3mA</a:t>
            </a:r>
            <a:r>
              <a:rPr lang="zh-CN" altLang="en-US" sz="2000" dirty="0">
                <a:latin typeface="楷体" panose="02010609060101010101" pitchFamily="49" charset="-122"/>
                <a:ea typeface="楷体" panose="02010609060101010101" pitchFamily="49" charset="-122"/>
              </a:rPr>
              <a:t>，</a:t>
            </a:r>
            <a:r>
              <a:rPr lang="zh-CN" altLang="en-US" sz="2000" dirty="0">
                <a:highlight>
                  <a:srgbClr val="FFFF00"/>
                </a:highlight>
                <a:latin typeface="楷体" panose="02010609060101010101" pitchFamily="49" charset="-122"/>
                <a:ea typeface="楷体" panose="02010609060101010101" pitchFamily="49" charset="-122"/>
              </a:rPr>
              <a:t>压降约</a:t>
            </a:r>
            <a:r>
              <a:rPr lang="en-US" altLang="zh-CN" sz="2000" dirty="0">
                <a:highlight>
                  <a:srgbClr val="FFFF00"/>
                </a:highlight>
                <a:latin typeface="楷体" panose="02010609060101010101" pitchFamily="49" charset="-122"/>
                <a:ea typeface="楷体" panose="02010609060101010101" pitchFamily="49" charset="-122"/>
              </a:rPr>
              <a:t>2V </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5mm</a:t>
            </a:r>
            <a:r>
              <a:rPr lang="zh-CN" altLang="en-US" sz="2000" dirty="0">
                <a:latin typeface="楷体" panose="02010609060101010101" pitchFamily="49" charset="-122"/>
                <a:ea typeface="楷体" panose="02010609060101010101" pitchFamily="49" charset="-122"/>
              </a:rPr>
              <a:t>直径</a:t>
            </a:r>
            <a:r>
              <a:rPr lang="en-US" altLang="zh-CN" sz="2000" dirty="0">
                <a:latin typeface="楷体" panose="02010609060101010101" pitchFamily="49" charset="-122"/>
                <a:ea typeface="楷体" panose="02010609060101010101" pitchFamily="49" charset="-122"/>
              </a:rPr>
              <a:t>LED</a:t>
            </a:r>
            <a:r>
              <a:rPr lang="zh-CN" altLang="en-US" sz="2000" dirty="0">
                <a:latin typeface="楷体" panose="02010609060101010101" pitchFamily="49" charset="-122"/>
                <a:ea typeface="楷体" panose="02010609060101010101" pitchFamily="49" charset="-122"/>
              </a:rPr>
              <a:t>为</a:t>
            </a:r>
            <a:r>
              <a:rPr lang="en-US" altLang="zh-CN" sz="2000" dirty="0">
                <a:latin typeface="楷体" panose="02010609060101010101" pitchFamily="49" charset="-122"/>
                <a:ea typeface="楷体" panose="02010609060101010101" pitchFamily="49" charset="-122"/>
              </a:rPr>
              <a:t>10mA</a:t>
            </a:r>
            <a:r>
              <a:rPr lang="zh-CN" altLang="en-US" sz="2000" dirty="0">
                <a:latin typeface="楷体" panose="02010609060101010101" pitchFamily="49" charset="-122"/>
                <a:ea typeface="楷体" panose="02010609060101010101" pitchFamily="49" charset="-122"/>
              </a:rPr>
              <a:t>，</a:t>
            </a:r>
            <a:r>
              <a:rPr lang="zh-CN" altLang="en-US" sz="2000" dirty="0">
                <a:highlight>
                  <a:srgbClr val="FFFF00"/>
                </a:highlight>
                <a:latin typeface="楷体" panose="02010609060101010101" pitchFamily="49" charset="-122"/>
                <a:ea typeface="楷体" panose="02010609060101010101" pitchFamily="49" charset="-122"/>
              </a:rPr>
              <a:t>压降约</a:t>
            </a:r>
            <a:r>
              <a:rPr lang="en-US" altLang="zh-CN" sz="2000" b="1" dirty="0">
                <a:solidFill>
                  <a:srgbClr val="FF0000"/>
                </a:solidFill>
                <a:highlight>
                  <a:srgbClr val="FFFF00"/>
                </a:highlight>
                <a:latin typeface="楷体" panose="02010609060101010101" pitchFamily="49" charset="-122"/>
                <a:ea typeface="楷体" panose="02010609060101010101" pitchFamily="49" charset="-122"/>
              </a:rPr>
              <a:t>2</a:t>
            </a:r>
            <a:r>
              <a:rPr lang="en-US" altLang="zh-CN" sz="2000" dirty="0">
                <a:solidFill>
                  <a:srgbClr val="FF0000"/>
                </a:solidFill>
                <a:highlight>
                  <a:srgbClr val="FFFF00"/>
                </a:highlight>
                <a:latin typeface="楷体" panose="02010609060101010101" pitchFamily="49" charset="-122"/>
                <a:ea typeface="楷体" panose="02010609060101010101" pitchFamily="49" charset="-122"/>
              </a:rPr>
              <a:t>V</a:t>
            </a:r>
            <a:r>
              <a:rPr lang="en-US" altLang="zh-CN" sz="2000" dirty="0">
                <a:highlight>
                  <a:srgbClr val="FFFF00"/>
                </a:highlight>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p:txBody>
      </p:sp>
      <p:pic>
        <p:nvPicPr>
          <p:cNvPr id="5" name="图片 4">
            <a:extLst>
              <a:ext uri="{FF2B5EF4-FFF2-40B4-BE49-F238E27FC236}">
                <a16:creationId xmlns:a16="http://schemas.microsoft.com/office/drawing/2014/main" id="{39D8071B-C29E-4ACE-BEC7-5361D0BE406A}"/>
              </a:ext>
            </a:extLst>
          </p:cNvPr>
          <p:cNvPicPr>
            <a:picLocks noChangeAspect="1"/>
          </p:cNvPicPr>
          <p:nvPr/>
        </p:nvPicPr>
        <p:blipFill>
          <a:blip r:embed="rId2"/>
          <a:stretch>
            <a:fillRect/>
          </a:stretch>
        </p:blipFill>
        <p:spPr>
          <a:xfrm>
            <a:off x="5892053" y="1116118"/>
            <a:ext cx="2495550" cy="2038350"/>
          </a:xfrm>
          <a:prstGeom prst="rect">
            <a:avLst/>
          </a:prstGeom>
        </p:spPr>
      </p:pic>
      <p:sp>
        <p:nvSpPr>
          <p:cNvPr id="6" name="文本框 5">
            <a:extLst>
              <a:ext uri="{FF2B5EF4-FFF2-40B4-BE49-F238E27FC236}">
                <a16:creationId xmlns:a16="http://schemas.microsoft.com/office/drawing/2014/main" id="{7DBF32EB-4079-4883-89CB-C41204A2E95A}"/>
              </a:ext>
            </a:extLst>
          </p:cNvPr>
          <p:cNvSpPr txBox="1"/>
          <p:nvPr/>
        </p:nvSpPr>
        <p:spPr>
          <a:xfrm>
            <a:off x="6978003" y="2441681"/>
            <a:ext cx="161825" cy="584775"/>
          </a:xfrm>
          <a:prstGeom prst="rect">
            <a:avLst/>
          </a:prstGeom>
          <a:noFill/>
        </p:spPr>
        <p:txBody>
          <a:bodyPr wrap="square" rtlCol="0">
            <a:spAutoFit/>
          </a:bodyPr>
          <a:lstStyle/>
          <a:p>
            <a:r>
              <a:rPr lang="en-US" altLang="zh-CN" sz="3200" dirty="0">
                <a:solidFill>
                  <a:srgbClr val="FF0000"/>
                </a:solidFill>
                <a:latin typeface="Times New Roman" panose="02020603050405020304" pitchFamily="18" charset="0"/>
                <a:cs typeface="Times New Roman" panose="02020603050405020304" pitchFamily="18" charset="0"/>
              </a:rPr>
              <a:t>-</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E74F594-81A7-464F-AEA2-8199A8A8566D}"/>
              </a:ext>
            </a:extLst>
          </p:cNvPr>
          <p:cNvSpPr txBox="1"/>
          <p:nvPr/>
        </p:nvSpPr>
        <p:spPr>
          <a:xfrm>
            <a:off x="7458909" y="2075921"/>
            <a:ext cx="537463" cy="584775"/>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3E6E3DC-0AC2-4DCB-AFE6-A0C1C64B12D1}"/>
              </a:ext>
            </a:extLst>
          </p:cNvPr>
          <p:cNvSpPr txBox="1"/>
          <p:nvPr/>
        </p:nvSpPr>
        <p:spPr>
          <a:xfrm>
            <a:off x="6811604" y="2851474"/>
            <a:ext cx="1618260" cy="338554"/>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银环一端为负极</a:t>
            </a:r>
          </a:p>
        </p:txBody>
      </p:sp>
      <p:pic>
        <p:nvPicPr>
          <p:cNvPr id="1026" name="Picture 2">
            <a:extLst>
              <a:ext uri="{FF2B5EF4-FFF2-40B4-BE49-F238E27FC236}">
                <a16:creationId xmlns:a16="http://schemas.microsoft.com/office/drawing/2014/main" id="{FA467C13-B32F-49AD-8491-E59F656EB699}"/>
              </a:ext>
            </a:extLst>
          </p:cNvPr>
          <p:cNvPicPr>
            <a:picLocks noChangeAspect="1" noChangeArrowheads="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786422" y="1439207"/>
            <a:ext cx="2567547" cy="1978559"/>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AFE512DD-4766-4946-9668-0416D657CEDA}"/>
              </a:ext>
            </a:extLst>
          </p:cNvPr>
          <p:cNvPicPr>
            <a:picLocks noChangeAspect="1"/>
          </p:cNvPicPr>
          <p:nvPr/>
        </p:nvPicPr>
        <p:blipFill>
          <a:blip r:embed="rId4"/>
          <a:stretch>
            <a:fillRect/>
          </a:stretch>
        </p:blipFill>
        <p:spPr>
          <a:xfrm>
            <a:off x="5865986" y="3490264"/>
            <a:ext cx="2537811" cy="2870240"/>
          </a:xfrm>
          <a:prstGeom prst="rect">
            <a:avLst/>
          </a:prstGeom>
          <a:ln>
            <a:solidFill>
              <a:srgbClr val="7030A0"/>
            </a:solidFill>
          </a:ln>
        </p:spPr>
      </p:pic>
      <p:sp>
        <p:nvSpPr>
          <p:cNvPr id="12" name="文本框 11">
            <a:extLst>
              <a:ext uri="{FF2B5EF4-FFF2-40B4-BE49-F238E27FC236}">
                <a16:creationId xmlns:a16="http://schemas.microsoft.com/office/drawing/2014/main" id="{7864162D-14CB-45DC-AC36-8E87FA6EAD45}"/>
              </a:ext>
            </a:extLst>
          </p:cNvPr>
          <p:cNvSpPr txBox="1"/>
          <p:nvPr/>
        </p:nvSpPr>
        <p:spPr>
          <a:xfrm>
            <a:off x="6743174" y="6021950"/>
            <a:ext cx="1618260" cy="338554"/>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短脚一端为负极</a:t>
            </a:r>
          </a:p>
        </p:txBody>
      </p:sp>
      <p:sp>
        <p:nvSpPr>
          <p:cNvPr id="13" name="文本框 12">
            <a:extLst>
              <a:ext uri="{FF2B5EF4-FFF2-40B4-BE49-F238E27FC236}">
                <a16:creationId xmlns:a16="http://schemas.microsoft.com/office/drawing/2014/main" id="{178DECD2-32F0-49AF-9F62-812C0A7977D5}"/>
              </a:ext>
            </a:extLst>
          </p:cNvPr>
          <p:cNvSpPr txBox="1"/>
          <p:nvPr/>
        </p:nvSpPr>
        <p:spPr>
          <a:xfrm>
            <a:off x="7641612" y="5307588"/>
            <a:ext cx="161825" cy="584775"/>
          </a:xfrm>
          <a:prstGeom prst="rect">
            <a:avLst/>
          </a:prstGeom>
          <a:noFill/>
        </p:spPr>
        <p:txBody>
          <a:bodyPr wrap="square" rtlCol="0">
            <a:spAutoFit/>
          </a:bodyPr>
          <a:lstStyle/>
          <a:p>
            <a:r>
              <a:rPr lang="en-US" altLang="zh-CN" sz="3200" dirty="0">
                <a:solidFill>
                  <a:srgbClr val="FF0000"/>
                </a:solidFill>
                <a:latin typeface="Times New Roman" panose="02020603050405020304" pitchFamily="18" charset="0"/>
                <a:cs typeface="Times New Roman" panose="02020603050405020304" pitchFamily="18" charset="0"/>
              </a:rPr>
              <a:t>-</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EF6FB5B9-37EC-4128-8F21-AA82FEDE4C05}"/>
              </a:ext>
            </a:extLst>
          </p:cNvPr>
          <p:cNvSpPr txBox="1"/>
          <p:nvPr/>
        </p:nvSpPr>
        <p:spPr>
          <a:xfrm>
            <a:off x="7075077" y="5662377"/>
            <a:ext cx="161825" cy="584775"/>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a:t>
            </a:r>
            <a:endParaRPr lang="zh-CN" altLang="en-US" sz="3200" b="1" dirty="0">
              <a:solidFill>
                <a:srgbClr val="FF0000"/>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8CA5E1F4-7A1B-4F84-8BCE-62943D6BAEB9}"/>
              </a:ext>
            </a:extLst>
          </p:cNvPr>
          <p:cNvSpPr txBox="1"/>
          <p:nvPr/>
        </p:nvSpPr>
        <p:spPr>
          <a:xfrm>
            <a:off x="5896340" y="1100653"/>
            <a:ext cx="1618260" cy="338554"/>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二极管</a:t>
            </a:r>
          </a:p>
        </p:txBody>
      </p:sp>
      <p:sp>
        <p:nvSpPr>
          <p:cNvPr id="16" name="文本框 15">
            <a:extLst>
              <a:ext uri="{FF2B5EF4-FFF2-40B4-BE49-F238E27FC236}">
                <a16:creationId xmlns:a16="http://schemas.microsoft.com/office/drawing/2014/main" id="{2B74E338-D773-4544-9729-089DD8FCC0BC}"/>
              </a:ext>
            </a:extLst>
          </p:cNvPr>
          <p:cNvSpPr txBox="1"/>
          <p:nvPr/>
        </p:nvSpPr>
        <p:spPr>
          <a:xfrm>
            <a:off x="5840649" y="3452628"/>
            <a:ext cx="161826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LED</a:t>
            </a:r>
            <a:endParaRPr lang="zh-CN" altLang="en-US" sz="1600" dirty="0">
              <a:latin typeface="Times New Roman" panose="02020603050405020304" pitchFamily="18" charset="0"/>
              <a:cs typeface="Times New Roman" panose="02020603050405020304" pitchFamily="18" charset="0"/>
            </a:endParaRPr>
          </a:p>
        </p:txBody>
      </p:sp>
      <p:sp>
        <p:nvSpPr>
          <p:cNvPr id="4" name="矩形 3"/>
          <p:cNvSpPr/>
          <p:nvPr/>
        </p:nvSpPr>
        <p:spPr>
          <a:xfrm>
            <a:off x="373156" y="1120685"/>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二极管</a:t>
            </a:r>
            <a:endParaRPr lang="en-US" altLang="zh-CN" dirty="0">
              <a:latin typeface="微软雅黑" panose="020B0503020204020204" pitchFamily="34" charset="-122"/>
              <a:ea typeface="微软雅黑" panose="020B0503020204020204" pitchFamily="34" charset="-122"/>
            </a:endParaRPr>
          </a:p>
        </p:txBody>
      </p:sp>
      <p:sp>
        <p:nvSpPr>
          <p:cNvPr id="17" name="矩形 16"/>
          <p:cNvSpPr/>
          <p:nvPr/>
        </p:nvSpPr>
        <p:spPr>
          <a:xfrm>
            <a:off x="2087308" y="3452628"/>
            <a:ext cx="2159566"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二极管的伏安特性示意图</a:t>
            </a:r>
            <a:endParaRPr lang="en-US" altLang="zh-CN" sz="1400" b="1"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5"/>
          <a:stretch>
            <a:fillRect/>
          </a:stretch>
        </p:blipFill>
        <p:spPr>
          <a:xfrm rot="10800000" flipH="1" flipV="1">
            <a:off x="340024" y="1537936"/>
            <a:ext cx="1248098" cy="271325"/>
          </a:xfrm>
          <a:prstGeom prst="rect">
            <a:avLst/>
          </a:prstGeom>
        </p:spPr>
      </p:pic>
      <p:sp>
        <p:nvSpPr>
          <p:cNvPr id="9" name="文本框 8">
            <a:extLst>
              <a:ext uri="{FF2B5EF4-FFF2-40B4-BE49-F238E27FC236}">
                <a16:creationId xmlns:a16="http://schemas.microsoft.com/office/drawing/2014/main" id="{A9BAA905-45AA-4E8F-900F-223DE868F34F}"/>
              </a:ext>
            </a:extLst>
          </p:cNvPr>
          <p:cNvSpPr txBox="1"/>
          <p:nvPr/>
        </p:nvSpPr>
        <p:spPr>
          <a:xfrm>
            <a:off x="4413269" y="3160240"/>
            <a:ext cx="2236510" cy="584775"/>
          </a:xfrm>
          <a:prstGeom prst="rect">
            <a:avLst/>
          </a:prstGeom>
          <a:noFill/>
        </p:spPr>
        <p:txBody>
          <a:bodyPr wrap="none" rtlCol="0">
            <a:spAutoFit/>
          </a:bodyPr>
          <a:lstStyle/>
          <a:p>
            <a:r>
              <a:rPr lang="zh-CN" altLang="en-US" sz="1600" b="1" dirty="0">
                <a:solidFill>
                  <a:srgbClr val="FF0000"/>
                </a:solidFill>
              </a:rPr>
              <a:t>电流过大，发热较多，</a:t>
            </a:r>
            <a:endParaRPr lang="en-US" altLang="zh-CN" sz="1600" b="1" dirty="0">
              <a:solidFill>
                <a:srgbClr val="FF0000"/>
              </a:solidFill>
            </a:endParaRPr>
          </a:p>
          <a:p>
            <a:r>
              <a:rPr lang="zh-CN" altLang="en-US" sz="1600" b="1" dirty="0">
                <a:solidFill>
                  <a:srgbClr val="FF0000"/>
                </a:solidFill>
              </a:rPr>
              <a:t>容易烫伤</a:t>
            </a:r>
          </a:p>
        </p:txBody>
      </p:sp>
    </p:spTree>
    <p:extLst>
      <p:ext uri="{BB962C8B-B14F-4D97-AF65-F5344CB8AC3E}">
        <p14:creationId xmlns:p14="http://schemas.microsoft.com/office/powerpoint/2010/main" val="3110007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47CCCD89-9E3F-4302-8A3D-061270E89A43}"/>
              </a:ext>
            </a:extLst>
          </p:cNvPr>
          <p:cNvPicPr>
            <a:picLocks noChangeAspect="1"/>
          </p:cNvPicPr>
          <p:nvPr/>
        </p:nvPicPr>
        <p:blipFill>
          <a:blip r:embed="rId2"/>
          <a:stretch>
            <a:fillRect/>
          </a:stretch>
        </p:blipFill>
        <p:spPr>
          <a:xfrm>
            <a:off x="4041541" y="1052827"/>
            <a:ext cx="1632077" cy="2634994"/>
          </a:xfrm>
          <a:prstGeom prst="rect">
            <a:avLst/>
          </a:prstGeom>
        </p:spPr>
      </p:pic>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149266" y="-272736"/>
            <a:ext cx="7886700" cy="1325563"/>
          </a:xfrm>
        </p:spPr>
        <p:txBody>
          <a:bodyPr/>
          <a:lstStyle/>
          <a:p>
            <a:r>
              <a:rPr lang="zh-CN" altLang="en-US" b="1" dirty="0">
                <a:solidFill>
                  <a:srgbClr val="7030A0"/>
                </a:solidFill>
              </a:rPr>
              <a:t>一</a:t>
            </a:r>
            <a:r>
              <a:rPr lang="en-US" altLang="zh-CN" b="1" dirty="0">
                <a:solidFill>
                  <a:srgbClr val="7030A0"/>
                </a:solidFill>
              </a:rPr>
              <a:t>.</a:t>
            </a:r>
            <a:r>
              <a:rPr lang="zh-CN" altLang="en-US" b="1" dirty="0">
                <a:solidFill>
                  <a:srgbClr val="7030A0"/>
                </a:solidFill>
              </a:rPr>
              <a:t>测量非线性元件的伏安曲线</a:t>
            </a:r>
          </a:p>
        </p:txBody>
      </p:sp>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221361" y="699690"/>
            <a:ext cx="5618438" cy="5954540"/>
          </a:xfrm>
        </p:spPr>
        <p:txBody>
          <a:bodyPr>
            <a:normAutofit fontScale="85000" lnSpcReduction="20000"/>
          </a:bodyPr>
          <a:lstStyle/>
          <a:p>
            <a:pPr marL="0" indent="0">
              <a:buNone/>
            </a:pPr>
            <a:r>
              <a:rPr lang="zh-CN" altLang="en-US" sz="1900" dirty="0">
                <a:latin typeface="微软雅黑" panose="020B0503020204020204" pitchFamily="34" charset="-122"/>
                <a:ea typeface="微软雅黑" panose="020B0503020204020204" pitchFamily="34" charset="-122"/>
              </a:rPr>
              <a:t>可变电阻器</a:t>
            </a:r>
            <a:endParaRPr lang="en-US" altLang="zh-CN" sz="1900" dirty="0">
              <a:latin typeface="微软雅黑" panose="020B0503020204020204" pitchFamily="34" charset="-122"/>
              <a:ea typeface="微软雅黑" panose="020B0503020204020204" pitchFamily="34" charset="-122"/>
            </a:endParaRPr>
          </a:p>
          <a:p>
            <a:pPr marL="0" indent="0">
              <a:buNone/>
            </a:pPr>
            <a:endParaRPr lang="en-US" altLang="zh-CN" sz="1900" dirty="0">
              <a:latin typeface="微软雅黑" panose="020B0503020204020204" pitchFamily="34" charset="-122"/>
              <a:ea typeface="微软雅黑" panose="020B0503020204020204" pitchFamily="34" charset="-122"/>
            </a:endParaRPr>
          </a:p>
          <a:p>
            <a:pPr marL="0" indent="0">
              <a:buNone/>
            </a:pPr>
            <a:endParaRPr lang="en-US" altLang="zh-CN" sz="1900" dirty="0">
              <a:latin typeface="微软雅黑" panose="020B0503020204020204" pitchFamily="34" charset="-122"/>
              <a:ea typeface="微软雅黑" panose="020B0503020204020204" pitchFamily="34" charset="-122"/>
            </a:endParaRPr>
          </a:p>
          <a:p>
            <a:pPr marL="0" indent="0">
              <a:buNone/>
            </a:pPr>
            <a:endParaRPr lang="en-US" altLang="zh-CN" sz="1900" dirty="0">
              <a:latin typeface="微软雅黑" panose="020B0503020204020204" pitchFamily="34" charset="-122"/>
              <a:ea typeface="微软雅黑" panose="020B0503020204020204" pitchFamily="34"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注意：</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、提供的可变电阻器为多圈电位器（最大阻值黑色</a:t>
            </a:r>
            <a:r>
              <a:rPr lang="en-US" altLang="zh-CN" sz="2000" dirty="0">
                <a:latin typeface="楷体" panose="02010609060101010101" pitchFamily="49" charset="-122"/>
                <a:ea typeface="楷体" panose="02010609060101010101" pitchFamily="49" charset="-122"/>
              </a:rPr>
              <a:t>470</a:t>
            </a:r>
            <a:r>
              <a:rPr lang="zh-CN" altLang="en-US" sz="2000" dirty="0">
                <a:latin typeface="楷体" panose="02010609060101010101" pitchFamily="49" charset="-122"/>
                <a:ea typeface="楷体" panose="02010609060101010101" pitchFamily="49" charset="-122"/>
              </a:rPr>
              <a:t>欧姆，蓝色</a:t>
            </a:r>
            <a:r>
              <a:rPr lang="en-US" altLang="zh-CN" sz="2000" dirty="0">
                <a:latin typeface="楷体" panose="02010609060101010101" pitchFamily="49" charset="-122"/>
                <a:ea typeface="楷体" panose="02010609060101010101" pitchFamily="49" charset="-122"/>
              </a:rPr>
              <a:t>100</a:t>
            </a:r>
            <a:r>
              <a:rPr lang="zh-CN" altLang="en-US" sz="2000" dirty="0">
                <a:latin typeface="楷体" panose="02010609060101010101" pitchFamily="49" charset="-122"/>
                <a:ea typeface="楷体" panose="02010609060101010101" pitchFamily="49" charset="-122"/>
              </a:rPr>
              <a:t>欧姆），额定功率</a:t>
            </a:r>
            <a:r>
              <a:rPr lang="en-US" altLang="zh-CN" sz="2000" dirty="0">
                <a:latin typeface="楷体" panose="02010609060101010101" pitchFamily="49" charset="-122"/>
                <a:ea typeface="楷体" panose="02010609060101010101" pitchFamily="49" charset="-122"/>
              </a:rPr>
              <a:t>2W</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、当使用分压模式时，</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接电压源，</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为滑动端（最尾部的接头），</a:t>
            </a:r>
            <a:r>
              <a:rPr lang="zh-CN" altLang="en-US" sz="2000" dirty="0">
                <a:solidFill>
                  <a:srgbClr val="3205D9"/>
                </a:solidFill>
                <a:latin typeface="楷体" panose="02010609060101010101" pitchFamily="49" charset="-122"/>
                <a:ea typeface="楷体" panose="02010609060101010101" pitchFamily="49" charset="-122"/>
              </a:rPr>
              <a:t>注意实验时，输出电压应从最小往大调（因此需要提前将旋钮旋转到头，然后测量</a:t>
            </a:r>
            <a:r>
              <a:rPr lang="en-US" altLang="zh-CN" sz="2000" dirty="0">
                <a:solidFill>
                  <a:srgbClr val="3205D9"/>
                </a:solidFill>
                <a:latin typeface="楷体" panose="02010609060101010101" pitchFamily="49" charset="-122"/>
                <a:ea typeface="楷体" panose="02010609060101010101" pitchFamily="49" charset="-122"/>
              </a:rPr>
              <a:t>2</a:t>
            </a:r>
            <a:r>
              <a:rPr lang="zh-CN" altLang="en-US" sz="2000" dirty="0">
                <a:solidFill>
                  <a:srgbClr val="3205D9"/>
                </a:solidFill>
                <a:latin typeface="楷体" panose="02010609060101010101" pitchFamily="49" charset="-122"/>
                <a:ea typeface="楷体" panose="02010609060101010101" pitchFamily="49" charset="-122"/>
              </a:rPr>
              <a:t>脚与哪个脚电阻最小）</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、当使用制流模式，</a:t>
            </a:r>
            <a:r>
              <a:rPr lang="zh-CN" altLang="en-US" sz="2000" dirty="0">
                <a:solidFill>
                  <a:srgbClr val="3205D9"/>
                </a:solidFill>
                <a:latin typeface="楷体" panose="02010609060101010101" pitchFamily="49" charset="-122"/>
                <a:ea typeface="楷体" panose="02010609060101010101" pitchFamily="49" charset="-122"/>
              </a:rPr>
              <a:t>一般使阻值从大往小调（电流从小到大）</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p:txBody>
      </p:sp>
      <p:pic>
        <p:nvPicPr>
          <p:cNvPr id="9" name="图片 8">
            <a:extLst>
              <a:ext uri="{FF2B5EF4-FFF2-40B4-BE49-F238E27FC236}">
                <a16:creationId xmlns:a16="http://schemas.microsoft.com/office/drawing/2014/main" id="{1E5A894A-5CAA-4CE5-87AC-FE34956D29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326" t="44714" r="1665" b="30382"/>
          <a:stretch/>
        </p:blipFill>
        <p:spPr>
          <a:xfrm>
            <a:off x="5991594" y="988906"/>
            <a:ext cx="2637633" cy="2824480"/>
          </a:xfrm>
          <a:prstGeom prst="rect">
            <a:avLst/>
          </a:prstGeom>
        </p:spPr>
      </p:pic>
      <p:pic>
        <p:nvPicPr>
          <p:cNvPr id="17" name="图片 16">
            <a:extLst>
              <a:ext uri="{FF2B5EF4-FFF2-40B4-BE49-F238E27FC236}">
                <a16:creationId xmlns:a16="http://schemas.microsoft.com/office/drawing/2014/main" id="{EF61489E-BF28-42A2-9267-9F7294AFCF8E}"/>
              </a:ext>
            </a:extLst>
          </p:cNvPr>
          <p:cNvPicPr>
            <a:picLocks noChangeAspect="1"/>
          </p:cNvPicPr>
          <p:nvPr/>
        </p:nvPicPr>
        <p:blipFill>
          <a:blip r:embed="rId2"/>
          <a:stretch>
            <a:fillRect/>
          </a:stretch>
        </p:blipFill>
        <p:spPr>
          <a:xfrm>
            <a:off x="4088954" y="1052827"/>
            <a:ext cx="1632077" cy="2634994"/>
          </a:xfrm>
          <a:prstGeom prst="rect">
            <a:avLst/>
          </a:prstGeom>
        </p:spPr>
      </p:pic>
      <p:pic>
        <p:nvPicPr>
          <p:cNvPr id="19" name="图片 18">
            <a:extLst>
              <a:ext uri="{FF2B5EF4-FFF2-40B4-BE49-F238E27FC236}">
                <a16:creationId xmlns:a16="http://schemas.microsoft.com/office/drawing/2014/main" id="{81BFC4C4-FBF4-4552-AC3B-7BEB11A5103F}"/>
              </a:ext>
            </a:extLst>
          </p:cNvPr>
          <p:cNvPicPr>
            <a:picLocks noChangeAspect="1"/>
          </p:cNvPicPr>
          <p:nvPr/>
        </p:nvPicPr>
        <p:blipFill>
          <a:blip r:embed="rId4"/>
          <a:stretch>
            <a:fillRect/>
          </a:stretch>
        </p:blipFill>
        <p:spPr>
          <a:xfrm>
            <a:off x="3241132" y="851316"/>
            <a:ext cx="1363281" cy="1173937"/>
          </a:xfrm>
          <a:prstGeom prst="rect">
            <a:avLst/>
          </a:prstGeom>
        </p:spPr>
      </p:pic>
      <p:sp>
        <p:nvSpPr>
          <p:cNvPr id="25" name="文本框 24">
            <a:extLst>
              <a:ext uri="{FF2B5EF4-FFF2-40B4-BE49-F238E27FC236}">
                <a16:creationId xmlns:a16="http://schemas.microsoft.com/office/drawing/2014/main" id="{4E4501AC-206E-4BB1-97DA-187B19F729CA}"/>
              </a:ext>
            </a:extLst>
          </p:cNvPr>
          <p:cNvSpPr txBox="1"/>
          <p:nvPr/>
        </p:nvSpPr>
        <p:spPr>
          <a:xfrm>
            <a:off x="5374431" y="3285837"/>
            <a:ext cx="537463"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2</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9F751DA1-9C5D-437F-9CAF-C07ED414AECE}"/>
              </a:ext>
            </a:extLst>
          </p:cNvPr>
          <p:cNvSpPr txBox="1"/>
          <p:nvPr/>
        </p:nvSpPr>
        <p:spPr>
          <a:xfrm>
            <a:off x="7504185" y="3150729"/>
            <a:ext cx="537463" cy="461665"/>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2</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pic>
        <p:nvPicPr>
          <p:cNvPr id="15" name="图片 14">
            <a:extLst>
              <a:ext uri="{FF2B5EF4-FFF2-40B4-BE49-F238E27FC236}">
                <a16:creationId xmlns:a16="http://schemas.microsoft.com/office/drawing/2014/main" id="{7E8C8F97-478D-47B9-A3F3-0D1B7C2D3F2A}"/>
              </a:ext>
            </a:extLst>
          </p:cNvPr>
          <p:cNvPicPr>
            <a:picLocks noChangeAspect="1"/>
          </p:cNvPicPr>
          <p:nvPr/>
        </p:nvPicPr>
        <p:blipFill>
          <a:blip r:embed="rId5"/>
          <a:stretch>
            <a:fillRect/>
          </a:stretch>
        </p:blipFill>
        <p:spPr>
          <a:xfrm>
            <a:off x="6023781" y="988906"/>
            <a:ext cx="1212489" cy="622411"/>
          </a:xfrm>
          <a:prstGeom prst="rect">
            <a:avLst/>
          </a:prstGeom>
        </p:spPr>
      </p:pic>
      <p:pic>
        <p:nvPicPr>
          <p:cNvPr id="5" name="图片 4">
            <a:extLst>
              <a:ext uri="{FF2B5EF4-FFF2-40B4-BE49-F238E27FC236}">
                <a16:creationId xmlns:a16="http://schemas.microsoft.com/office/drawing/2014/main" id="{3AEDB3EE-2977-45C3-B8A0-7C003F20D8A3}"/>
              </a:ext>
            </a:extLst>
          </p:cNvPr>
          <p:cNvPicPr>
            <a:picLocks noChangeAspect="1"/>
          </p:cNvPicPr>
          <p:nvPr/>
        </p:nvPicPr>
        <p:blipFill>
          <a:blip r:embed="rId6">
            <a:duotone>
              <a:prstClr val="black"/>
              <a:schemeClr val="accent6">
                <a:tint val="45000"/>
                <a:satMod val="400000"/>
              </a:schemeClr>
            </a:duotone>
          </a:blip>
          <a:stretch>
            <a:fillRect/>
          </a:stretch>
        </p:blipFill>
        <p:spPr>
          <a:xfrm>
            <a:off x="388377" y="1052827"/>
            <a:ext cx="2288157" cy="1463748"/>
          </a:xfrm>
          <a:prstGeom prst="rect">
            <a:avLst/>
          </a:prstGeom>
        </p:spPr>
      </p:pic>
      <p:sp>
        <p:nvSpPr>
          <p:cNvPr id="6" name="文本框 5">
            <a:extLst>
              <a:ext uri="{FF2B5EF4-FFF2-40B4-BE49-F238E27FC236}">
                <a16:creationId xmlns:a16="http://schemas.microsoft.com/office/drawing/2014/main" id="{A5BCF216-D156-40FC-9033-FDD9E2C09C3C}"/>
              </a:ext>
            </a:extLst>
          </p:cNvPr>
          <p:cNvSpPr txBox="1"/>
          <p:nvPr/>
        </p:nvSpPr>
        <p:spPr>
          <a:xfrm>
            <a:off x="388377" y="2516575"/>
            <a:ext cx="1101758" cy="369332"/>
          </a:xfrm>
          <a:prstGeom prst="rect">
            <a:avLst/>
          </a:prstGeom>
          <a:solidFill>
            <a:srgbClr val="C1FFA6"/>
          </a:solidFill>
        </p:spPr>
        <p:txBody>
          <a:bodyPr wrap="square" rtlCol="0">
            <a:spAutoFit/>
          </a:bodyPr>
          <a:lstStyle/>
          <a:p>
            <a:r>
              <a:rPr lang="zh-CN" altLang="en-US" dirty="0"/>
              <a:t>分压电路</a:t>
            </a:r>
          </a:p>
        </p:txBody>
      </p:sp>
      <p:pic>
        <p:nvPicPr>
          <p:cNvPr id="8" name="图片 7">
            <a:extLst>
              <a:ext uri="{FF2B5EF4-FFF2-40B4-BE49-F238E27FC236}">
                <a16:creationId xmlns:a16="http://schemas.microsoft.com/office/drawing/2014/main" id="{FDA5D86D-E72E-4E3C-85A2-D59D0AEFEDE1}"/>
              </a:ext>
            </a:extLst>
          </p:cNvPr>
          <p:cNvPicPr>
            <a:picLocks noChangeAspect="1"/>
          </p:cNvPicPr>
          <p:nvPr/>
        </p:nvPicPr>
        <p:blipFill rotWithShape="1">
          <a:blip r:embed="rId7">
            <a:duotone>
              <a:prstClr val="black"/>
              <a:schemeClr val="accent4">
                <a:tint val="45000"/>
                <a:satMod val="400000"/>
              </a:schemeClr>
            </a:duotone>
          </a:blip>
          <a:srcRect b="4127"/>
          <a:stretch/>
        </p:blipFill>
        <p:spPr>
          <a:xfrm>
            <a:off x="388377" y="2981883"/>
            <a:ext cx="2288157" cy="1573186"/>
          </a:xfrm>
          <a:prstGeom prst="rect">
            <a:avLst/>
          </a:prstGeom>
        </p:spPr>
      </p:pic>
      <p:sp>
        <p:nvSpPr>
          <p:cNvPr id="29" name="文本框 28">
            <a:extLst>
              <a:ext uri="{FF2B5EF4-FFF2-40B4-BE49-F238E27FC236}">
                <a16:creationId xmlns:a16="http://schemas.microsoft.com/office/drawing/2014/main" id="{2C7FAFB2-7BDC-4D49-9A3C-C74EDDA70E19}"/>
              </a:ext>
            </a:extLst>
          </p:cNvPr>
          <p:cNvSpPr txBox="1"/>
          <p:nvPr/>
        </p:nvSpPr>
        <p:spPr>
          <a:xfrm>
            <a:off x="1574776" y="2619099"/>
            <a:ext cx="1101758" cy="369332"/>
          </a:xfrm>
          <a:prstGeom prst="rect">
            <a:avLst/>
          </a:prstGeom>
          <a:solidFill>
            <a:srgbClr val="FFF26B"/>
          </a:solidFill>
        </p:spPr>
        <p:txBody>
          <a:bodyPr wrap="square" rtlCol="0">
            <a:spAutoFit/>
          </a:bodyPr>
          <a:lstStyle/>
          <a:p>
            <a:r>
              <a:rPr lang="zh-CN" altLang="en-US" dirty="0"/>
              <a:t>制流电路</a:t>
            </a:r>
          </a:p>
        </p:txBody>
      </p:sp>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9799" y="3844327"/>
            <a:ext cx="3025361" cy="2567946"/>
          </a:xfrm>
          <a:prstGeom prst="rect">
            <a:avLst/>
          </a:prstGeom>
        </p:spPr>
      </p:pic>
      <p:sp>
        <p:nvSpPr>
          <p:cNvPr id="7" name="矩形 6"/>
          <p:cNvSpPr/>
          <p:nvPr/>
        </p:nvSpPr>
        <p:spPr>
          <a:xfrm>
            <a:off x="6292822" y="6324421"/>
            <a:ext cx="2262158" cy="369332"/>
          </a:xfrm>
          <a:prstGeom prst="rect">
            <a:avLst/>
          </a:prstGeom>
        </p:spPr>
        <p:txBody>
          <a:bodyPr wrap="none">
            <a:spAutoFit/>
          </a:bodyPr>
          <a:lstStyle/>
          <a:p>
            <a:r>
              <a:rPr lang="zh-CN" altLang="en-US" dirty="0"/>
              <a:t>多圈电位器内部结构</a:t>
            </a:r>
          </a:p>
        </p:txBody>
      </p:sp>
    </p:spTree>
    <p:extLst>
      <p:ext uri="{BB962C8B-B14F-4D97-AF65-F5344CB8AC3E}">
        <p14:creationId xmlns:p14="http://schemas.microsoft.com/office/powerpoint/2010/main" val="100879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176774" y="-226860"/>
            <a:ext cx="7886700" cy="1325563"/>
          </a:xfrm>
        </p:spPr>
        <p:txBody>
          <a:bodyPr/>
          <a:lstStyle/>
          <a:p>
            <a:r>
              <a:rPr lang="zh-CN" altLang="en-US" b="1" dirty="0">
                <a:solidFill>
                  <a:srgbClr val="7030A0"/>
                </a:solidFill>
              </a:rPr>
              <a:t>一</a:t>
            </a:r>
            <a:r>
              <a:rPr lang="en-US" altLang="zh-CN" b="1" dirty="0">
                <a:solidFill>
                  <a:srgbClr val="7030A0"/>
                </a:solidFill>
              </a:rPr>
              <a:t>.</a:t>
            </a:r>
            <a:r>
              <a:rPr lang="zh-CN" altLang="en-US" b="1" dirty="0">
                <a:solidFill>
                  <a:srgbClr val="7030A0"/>
                </a:solidFill>
              </a:rPr>
              <a:t>测量非线性元件的伏安曲线</a:t>
            </a:r>
          </a:p>
        </p:txBody>
      </p:sp>
      <p:pic>
        <p:nvPicPr>
          <p:cNvPr id="30" name="图片 29"/>
          <p:cNvPicPr>
            <a:picLocks noChangeAspect="1"/>
          </p:cNvPicPr>
          <p:nvPr/>
        </p:nvPicPr>
        <p:blipFill>
          <a:blip r:embed="rId2">
            <a:duotone>
              <a:prstClr val="black"/>
              <a:schemeClr val="accent6">
                <a:tint val="45000"/>
                <a:satMod val="400000"/>
              </a:schemeClr>
            </a:duotone>
          </a:blip>
          <a:stretch>
            <a:fillRect/>
          </a:stretch>
        </p:blipFill>
        <p:spPr>
          <a:xfrm>
            <a:off x="509365" y="1566201"/>
            <a:ext cx="2002969" cy="1506429"/>
          </a:xfrm>
          <a:prstGeom prst="rect">
            <a:avLst/>
          </a:prstGeom>
        </p:spPr>
      </p:pic>
      <p:pic>
        <p:nvPicPr>
          <p:cNvPr id="31" name="图片 30"/>
          <p:cNvPicPr>
            <a:picLocks noChangeAspect="1"/>
          </p:cNvPicPr>
          <p:nvPr/>
        </p:nvPicPr>
        <p:blipFill>
          <a:blip r:embed="rId3">
            <a:duotone>
              <a:prstClr val="black"/>
              <a:schemeClr val="accent6">
                <a:tint val="45000"/>
                <a:satMod val="400000"/>
              </a:schemeClr>
            </a:duotone>
          </a:blip>
          <a:stretch>
            <a:fillRect/>
          </a:stretch>
        </p:blipFill>
        <p:spPr>
          <a:xfrm>
            <a:off x="2572989" y="1579785"/>
            <a:ext cx="1999011" cy="1504759"/>
          </a:xfrm>
          <a:prstGeom prst="rect">
            <a:avLst/>
          </a:prstGeom>
        </p:spPr>
      </p:pic>
      <p:sp>
        <p:nvSpPr>
          <p:cNvPr id="32" name="文本框 31"/>
          <p:cNvSpPr txBox="1"/>
          <p:nvPr/>
        </p:nvSpPr>
        <p:spPr>
          <a:xfrm>
            <a:off x="967940" y="3142062"/>
            <a:ext cx="3221452" cy="369332"/>
          </a:xfrm>
          <a:prstGeom prst="rect">
            <a:avLst/>
          </a:prstGeom>
          <a:noFill/>
        </p:spPr>
        <p:txBody>
          <a:bodyPr wrap="square" rtlCol="0">
            <a:spAutoFit/>
          </a:bodyPr>
          <a:lstStyle/>
          <a:p>
            <a:r>
              <a:rPr lang="zh-CN" altLang="en-US" dirty="0"/>
              <a:t>电流表内接</a:t>
            </a:r>
            <a:r>
              <a:rPr lang="en-US" altLang="zh-CN" dirty="0"/>
              <a:t>(a)</a:t>
            </a:r>
            <a:r>
              <a:rPr lang="zh-CN" altLang="en-US" dirty="0"/>
              <a:t>和电流表外接</a:t>
            </a:r>
            <a:r>
              <a:rPr lang="en-US" altLang="zh-CN" dirty="0"/>
              <a:t>(a)</a:t>
            </a:r>
            <a:endParaRPr lang="zh-CN" altLang="en-US" dirty="0"/>
          </a:p>
        </p:txBody>
      </p:sp>
      <p:sp>
        <p:nvSpPr>
          <p:cNvPr id="33" name="文本框 32"/>
          <p:cNvSpPr txBox="1"/>
          <p:nvPr/>
        </p:nvSpPr>
        <p:spPr>
          <a:xfrm>
            <a:off x="196138" y="856320"/>
            <a:ext cx="3221452" cy="369332"/>
          </a:xfrm>
          <a:prstGeom prst="rect">
            <a:avLst/>
          </a:prstGeom>
          <a:noFill/>
        </p:spPr>
        <p:txBody>
          <a:bodyPr wrap="square" rtlCol="0">
            <a:spAutoFit/>
          </a:bodyPr>
          <a:lstStyle/>
          <a:p>
            <a:r>
              <a:rPr lang="zh-CN" altLang="en-US" dirty="0">
                <a:solidFill>
                  <a:srgbClr val="7030A0"/>
                </a:solidFill>
              </a:rPr>
              <a:t>测量电路</a:t>
            </a:r>
          </a:p>
        </p:txBody>
      </p:sp>
      <p:sp>
        <p:nvSpPr>
          <p:cNvPr id="34" name="内容占位符 2">
            <a:extLst>
              <a:ext uri="{FF2B5EF4-FFF2-40B4-BE49-F238E27FC236}">
                <a16:creationId xmlns:a16="http://schemas.microsoft.com/office/drawing/2014/main" id="{A066CFF8-51F5-4045-971A-8B8436521075}"/>
              </a:ext>
            </a:extLst>
          </p:cNvPr>
          <p:cNvSpPr>
            <a:spLocks noGrp="1"/>
          </p:cNvSpPr>
          <p:nvPr>
            <p:ph idx="1"/>
          </p:nvPr>
        </p:nvSpPr>
        <p:spPr>
          <a:xfrm>
            <a:off x="373155" y="3879112"/>
            <a:ext cx="8428527" cy="2313617"/>
          </a:xfrm>
        </p:spPr>
        <p:txBody>
          <a:bodyPr>
            <a:normAutofit/>
          </a:bodyPr>
          <a:lstStyle/>
          <a:p>
            <a:pPr marL="0" indent="0">
              <a:buNone/>
            </a:pPr>
            <a:r>
              <a:rPr lang="zh-CN" altLang="en-US" sz="2000" dirty="0">
                <a:latin typeface="楷体" panose="02010609060101010101" pitchFamily="49" charset="-122"/>
                <a:ea typeface="楷体" panose="02010609060101010101" pitchFamily="49" charset="-122"/>
              </a:rPr>
              <a:t>注意：</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、选择满足实验需求的测量方法。两种连接方式的选用要考虑到电表内阻引起的系统误差，内接法和外接法分别</a:t>
            </a: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为：</a:t>
            </a:r>
            <a:endParaRPr lang="en-US" altLang="zh-CN" sz="2000" dirty="0">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、当电压表内阻很大时，可以在电路中</a:t>
            </a:r>
            <a:r>
              <a:rPr lang="zh-CN" altLang="en-US" sz="2000" b="1" dirty="0">
                <a:latin typeface="楷体" panose="02010609060101010101" pitchFamily="49" charset="-122"/>
                <a:ea typeface="楷体" panose="02010609060101010101" pitchFamily="49" charset="-122"/>
              </a:rPr>
              <a:t>串联一</a:t>
            </a:r>
            <a:endParaRPr lang="en-US" altLang="zh-CN" sz="2000" b="1" dirty="0">
              <a:latin typeface="楷体" panose="02010609060101010101" pitchFamily="49" charset="-122"/>
              <a:ea typeface="楷体" panose="02010609060101010101" pitchFamily="49" charset="-122"/>
            </a:endParaRPr>
          </a:p>
          <a:p>
            <a:pPr marL="0" indent="0">
              <a:buNone/>
            </a:pPr>
            <a:r>
              <a:rPr lang="zh-CN" altLang="en-US" sz="2000" b="1" dirty="0">
                <a:latin typeface="楷体" panose="02010609060101010101" pitchFamily="49" charset="-122"/>
                <a:ea typeface="楷体" panose="02010609060101010101" pitchFamily="49" charset="-122"/>
              </a:rPr>
              <a:t>个精度高、线性好的采样电阻</a:t>
            </a:r>
            <a:r>
              <a:rPr lang="zh-CN" altLang="en-US" sz="2000" dirty="0">
                <a:latin typeface="楷体" panose="02010609060101010101" pitchFamily="49" charset="-122"/>
                <a:ea typeface="楷体" panose="02010609060101010101" pitchFamily="49" charset="-122"/>
              </a:rPr>
              <a:t>，通过测量采样</a:t>
            </a: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电阻的电压进而获得电流。（如右图）</a:t>
            </a:r>
            <a:endParaRPr lang="en-US" altLang="zh-CN" sz="20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4"/>
          <a:stretch>
            <a:fillRect/>
          </a:stretch>
        </p:blipFill>
        <p:spPr>
          <a:xfrm>
            <a:off x="919377" y="4603560"/>
            <a:ext cx="654509" cy="339883"/>
          </a:xfrm>
          <a:prstGeom prst="rect">
            <a:avLst/>
          </a:prstGeom>
        </p:spPr>
      </p:pic>
      <p:pic>
        <p:nvPicPr>
          <p:cNvPr id="10" name="图片 9"/>
          <p:cNvPicPr>
            <a:picLocks noChangeAspect="1"/>
          </p:cNvPicPr>
          <p:nvPr/>
        </p:nvPicPr>
        <p:blipFill>
          <a:blip r:embed="rId5"/>
          <a:stretch>
            <a:fillRect/>
          </a:stretch>
        </p:blipFill>
        <p:spPr>
          <a:xfrm>
            <a:off x="1597186" y="4603560"/>
            <a:ext cx="1045844" cy="322508"/>
          </a:xfrm>
          <a:prstGeom prst="rect">
            <a:avLst/>
          </a:prstGeom>
        </p:spPr>
      </p:pic>
      <p:pic>
        <p:nvPicPr>
          <p:cNvPr id="11" name="图片 10"/>
          <p:cNvPicPr>
            <a:picLocks noChangeAspect="1"/>
          </p:cNvPicPr>
          <p:nvPr/>
        </p:nvPicPr>
        <p:blipFill>
          <a:blip r:embed="rId6"/>
          <a:stretch>
            <a:fillRect/>
          </a:stretch>
        </p:blipFill>
        <p:spPr>
          <a:xfrm>
            <a:off x="6126921" y="4724400"/>
            <a:ext cx="2090318" cy="1735177"/>
          </a:xfrm>
          <a:prstGeom prst="rect">
            <a:avLst/>
          </a:prstGeom>
        </p:spPr>
      </p:pic>
      <p:sp>
        <p:nvSpPr>
          <p:cNvPr id="12" name="文本框 11"/>
          <p:cNvSpPr txBox="1"/>
          <p:nvPr/>
        </p:nvSpPr>
        <p:spPr>
          <a:xfrm>
            <a:off x="6336738" y="3213253"/>
            <a:ext cx="3221452" cy="369332"/>
          </a:xfrm>
          <a:prstGeom prst="rect">
            <a:avLst/>
          </a:prstGeom>
          <a:noFill/>
        </p:spPr>
        <p:txBody>
          <a:bodyPr wrap="square" rtlCol="0">
            <a:spAutoFit/>
          </a:bodyPr>
          <a:lstStyle/>
          <a:p>
            <a:r>
              <a:rPr lang="zh-CN" altLang="en-US" dirty="0"/>
              <a:t>参考实验电路</a:t>
            </a:r>
          </a:p>
        </p:txBody>
      </p:sp>
      <p:pic>
        <p:nvPicPr>
          <p:cNvPr id="3" name="图片 2"/>
          <p:cNvPicPr>
            <a:picLocks noChangeAspect="1"/>
          </p:cNvPicPr>
          <p:nvPr/>
        </p:nvPicPr>
        <p:blipFill>
          <a:blip r:embed="rId7"/>
          <a:stretch>
            <a:fillRect/>
          </a:stretch>
        </p:blipFill>
        <p:spPr>
          <a:xfrm>
            <a:off x="5937685" y="1098703"/>
            <a:ext cx="2238375" cy="2114550"/>
          </a:xfrm>
          <a:prstGeom prst="rect">
            <a:avLst/>
          </a:prstGeom>
        </p:spPr>
      </p:pic>
    </p:spTree>
    <p:extLst>
      <p:ext uri="{BB962C8B-B14F-4D97-AF65-F5344CB8AC3E}">
        <p14:creationId xmlns:p14="http://schemas.microsoft.com/office/powerpoint/2010/main" val="4045350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006B36-E4CE-4063-9A2F-4B1B480DD11A}"/>
              </a:ext>
            </a:extLst>
          </p:cNvPr>
          <p:cNvSpPr>
            <a:spLocks noGrp="1"/>
          </p:cNvSpPr>
          <p:nvPr>
            <p:ph type="title"/>
          </p:nvPr>
        </p:nvSpPr>
        <p:spPr>
          <a:xfrm>
            <a:off x="137464" y="-268077"/>
            <a:ext cx="7886700" cy="1325563"/>
          </a:xfrm>
        </p:spPr>
        <p:txBody>
          <a:bodyPr/>
          <a:lstStyle/>
          <a:p>
            <a:r>
              <a:rPr lang="zh-CN" altLang="en-US" b="1" dirty="0">
                <a:solidFill>
                  <a:srgbClr val="7030A0"/>
                </a:solidFill>
              </a:rPr>
              <a:t>一</a:t>
            </a:r>
            <a:r>
              <a:rPr lang="en-US" altLang="zh-CN" b="1" dirty="0">
                <a:solidFill>
                  <a:srgbClr val="7030A0"/>
                </a:solidFill>
              </a:rPr>
              <a:t>.</a:t>
            </a:r>
            <a:r>
              <a:rPr lang="zh-CN" altLang="en-US" b="1" dirty="0">
                <a:solidFill>
                  <a:srgbClr val="7030A0"/>
                </a:solidFill>
              </a:rPr>
              <a:t>测量非线性元件的伏安曲线</a:t>
            </a:r>
          </a:p>
        </p:txBody>
      </p:sp>
      <p:sp>
        <p:nvSpPr>
          <p:cNvPr id="3" name="内容占位符 2">
            <a:extLst>
              <a:ext uri="{FF2B5EF4-FFF2-40B4-BE49-F238E27FC236}">
                <a16:creationId xmlns:a16="http://schemas.microsoft.com/office/drawing/2014/main" id="{A066CFF8-51F5-4045-971A-8B8436521075}"/>
              </a:ext>
            </a:extLst>
          </p:cNvPr>
          <p:cNvSpPr>
            <a:spLocks noGrp="1"/>
          </p:cNvSpPr>
          <p:nvPr>
            <p:ph idx="1"/>
          </p:nvPr>
        </p:nvSpPr>
        <p:spPr>
          <a:xfrm>
            <a:off x="191651" y="866642"/>
            <a:ext cx="8440154" cy="5757678"/>
          </a:xfrm>
        </p:spPr>
        <p:txBody>
          <a:bodyPr>
            <a:normAutofit fontScale="92500" lnSpcReduction="10000"/>
          </a:bodyPr>
          <a:lstStyle/>
          <a:p>
            <a:pPr marL="0" indent="0">
              <a:buNone/>
            </a:pPr>
            <a:r>
              <a:rPr lang="zh-CN" altLang="en-US" sz="2000" dirty="0">
                <a:latin typeface="微软雅黑" panose="020B0503020204020204" pitchFamily="34" charset="-122"/>
                <a:ea typeface="微软雅黑" panose="020B0503020204020204" pitchFamily="34" charset="-122"/>
              </a:rPr>
              <a:t>万用表使用的</a:t>
            </a:r>
            <a:endParaRPr lang="en-US" altLang="zh-CN" sz="2000" dirty="0">
              <a:latin typeface="微软雅黑" panose="020B0503020204020204" pitchFamily="34" charset="-122"/>
              <a:ea typeface="微软雅黑" panose="020B0503020204020204" pitchFamily="34" charset="-122"/>
            </a:endParaRPr>
          </a:p>
          <a:p>
            <a:pPr marL="0" indent="0">
              <a:buNone/>
            </a:pPr>
            <a:r>
              <a:rPr lang="zh-CN" altLang="en-US" sz="2000" dirty="0">
                <a:latin typeface="微软雅黑" panose="020B0503020204020204" pitchFamily="34" charset="-122"/>
                <a:ea typeface="微软雅黑" panose="020B0503020204020204" pitchFamily="34" charset="-122"/>
              </a:rPr>
              <a:t>注意事项</a:t>
            </a: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endParaRPr lang="en-US" altLang="zh-CN" sz="2000" dirty="0">
              <a:latin typeface="楷体" panose="02010609060101010101" pitchFamily="49" charset="-122"/>
              <a:ea typeface="楷体" panose="02010609060101010101" pitchFamily="49" charset="-122"/>
            </a:endParaRPr>
          </a:p>
          <a:p>
            <a:pPr marL="0" indent="0">
              <a:buNone/>
            </a:pPr>
            <a:r>
              <a:rPr lang="zh-CN" altLang="en-US" sz="2000" dirty="0">
                <a:latin typeface="楷体" panose="02010609060101010101" pitchFamily="49" charset="-122"/>
                <a:ea typeface="楷体" panose="02010609060101010101" pitchFamily="49" charset="-122"/>
              </a:rPr>
              <a:t>注意：</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、大多数万用表，电压和电流模式需要</a:t>
            </a:r>
            <a:r>
              <a:rPr lang="zh-CN" altLang="en-US" sz="2000" b="1" dirty="0">
                <a:solidFill>
                  <a:srgbClr val="3205D9"/>
                </a:solidFill>
                <a:latin typeface="楷体" panose="02010609060101010101" pitchFamily="49" charset="-122"/>
                <a:ea typeface="楷体" panose="02010609060101010101" pitchFamily="49" charset="-122"/>
              </a:rPr>
              <a:t>接入不同的插孔，选择正确档位</a:t>
            </a:r>
            <a:r>
              <a:rPr lang="zh-CN" altLang="en-US" sz="2000" dirty="0">
                <a:solidFill>
                  <a:srgbClr val="3205D9"/>
                </a:solidFill>
                <a:latin typeface="楷体" panose="02010609060101010101" pitchFamily="49" charset="-122"/>
                <a:ea typeface="楷体" panose="02010609060101010101" pitchFamily="49" charset="-122"/>
              </a:rPr>
              <a:t>。</a:t>
            </a:r>
            <a:endParaRPr lang="en-US" altLang="zh-CN" sz="2000" dirty="0">
              <a:solidFill>
                <a:srgbClr val="3205D9"/>
              </a:solidFill>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a:t>
            </a:r>
            <a:r>
              <a:rPr lang="zh-CN" altLang="en-US" sz="2000" dirty="0">
                <a:latin typeface="楷体" panose="02010609060101010101" pitchFamily="49" charset="-122"/>
                <a:ea typeface="楷体" panose="02010609060101010101" pitchFamily="49" charset="-122"/>
              </a:rPr>
              <a:t>电流档电阻很小，</a:t>
            </a:r>
            <a:r>
              <a:rPr lang="en-US" altLang="zh-CN" sz="2000" dirty="0">
                <a:latin typeface="楷体" panose="02010609060101010101" pitchFamily="49" charset="-122"/>
                <a:ea typeface="楷体" panose="02010609060101010101" pitchFamily="49" charset="-122"/>
              </a:rPr>
              <a:t>mA</a:t>
            </a:r>
            <a:r>
              <a:rPr lang="zh-CN" altLang="en-US" sz="2000" dirty="0">
                <a:latin typeface="楷体" panose="02010609060101010101" pitchFamily="49" charset="-122"/>
                <a:ea typeface="楷体" panose="02010609060101010101" pitchFamily="49" charset="-122"/>
              </a:rPr>
              <a:t>档内阻约</a:t>
            </a:r>
            <a:r>
              <a:rPr lang="en-US" altLang="zh-CN" sz="2000" dirty="0">
                <a:latin typeface="楷体" panose="02010609060101010101" pitchFamily="49" charset="-122"/>
                <a:ea typeface="楷体" panose="02010609060101010101" pitchFamily="49" charset="-122"/>
              </a:rPr>
              <a:t>0.1</a:t>
            </a:r>
            <a:r>
              <a:rPr lang="zh-CN" altLang="en-US" sz="2000" dirty="0">
                <a:latin typeface="楷体" panose="02010609060101010101" pitchFamily="49" charset="-122"/>
                <a:ea typeface="楷体" panose="02010609060101010101" pitchFamily="49" charset="-122"/>
              </a:rPr>
              <a:t>欧或欧量级，</a:t>
            </a:r>
            <a:r>
              <a:rPr lang="en-US" altLang="zh-CN" sz="2000" dirty="0" err="1">
                <a:latin typeface="楷体" panose="02010609060101010101" pitchFamily="49" charset="-122"/>
                <a:ea typeface="楷体" panose="02010609060101010101" pitchFamily="49" charset="-122"/>
              </a:rPr>
              <a:t>uA</a:t>
            </a:r>
            <a:r>
              <a:rPr lang="zh-CN" altLang="en-US" sz="2000" dirty="0">
                <a:latin typeface="楷体" panose="02010609060101010101" pitchFamily="49" charset="-122"/>
                <a:ea typeface="楷体" panose="02010609060101010101" pitchFamily="49" charset="-122"/>
              </a:rPr>
              <a:t>档内阻达到百欧姆或千欧姆。</a:t>
            </a:r>
            <a:endParaRPr lang="en-US" altLang="zh-CN" sz="2000" dirty="0">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、万用表的示数需要数秒时间稳定。</a:t>
            </a:r>
            <a:endParaRPr lang="en-US" altLang="zh-CN" sz="2000" dirty="0">
              <a:latin typeface="楷体" panose="02010609060101010101" pitchFamily="49" charset="-122"/>
              <a:ea typeface="楷体" panose="02010609060101010101" pitchFamily="49" charset="-122"/>
            </a:endParaRPr>
          </a:p>
          <a:p>
            <a:pPr marL="0" indent="0">
              <a:buNone/>
            </a:pP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、万用表读数通常记录显示值，但是你需要知道读书中哪些数字是可靠的、哪些是不可信的（仪表准确度）。</a:t>
            </a:r>
            <a:endParaRPr lang="en-US" altLang="zh-CN" sz="2000" dirty="0">
              <a:latin typeface="楷体" panose="02010609060101010101" pitchFamily="49" charset="-122"/>
              <a:ea typeface="楷体" panose="02010609060101010101" pitchFamily="49" charset="-122"/>
            </a:endParaRPr>
          </a:p>
        </p:txBody>
      </p:sp>
      <p:pic>
        <p:nvPicPr>
          <p:cNvPr id="29" name="图片 28">
            <a:extLst>
              <a:ext uri="{FF2B5EF4-FFF2-40B4-BE49-F238E27FC236}">
                <a16:creationId xmlns:a16="http://schemas.microsoft.com/office/drawing/2014/main" id="{4088BBAE-AA3C-4BF0-A16F-C72A1D5175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273"/>
          <a:stretch/>
        </p:blipFill>
        <p:spPr>
          <a:xfrm rot="10800000">
            <a:off x="2085423" y="998348"/>
            <a:ext cx="4511803" cy="3239282"/>
          </a:xfrm>
          <a:prstGeom prst="rect">
            <a:avLst/>
          </a:prstGeom>
        </p:spPr>
      </p:pic>
      <p:sp>
        <p:nvSpPr>
          <p:cNvPr id="4" name="矩形 3"/>
          <p:cNvSpPr/>
          <p:nvPr/>
        </p:nvSpPr>
        <p:spPr>
          <a:xfrm>
            <a:off x="6192497" y="3745481"/>
            <a:ext cx="137396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fluke 17B+</a:t>
            </a:r>
            <a:endParaRPr lang="zh-CN" altLang="en-US" dirty="0"/>
          </a:p>
        </p:txBody>
      </p:sp>
      <p:sp>
        <p:nvSpPr>
          <p:cNvPr id="6" name="矩形 5"/>
          <p:cNvSpPr/>
          <p:nvPr/>
        </p:nvSpPr>
        <p:spPr>
          <a:xfrm>
            <a:off x="1214376" y="3745481"/>
            <a:ext cx="1503938" cy="369332"/>
          </a:xfrm>
          <a:prstGeom prst="rect">
            <a:avLst/>
          </a:prstGeom>
        </p:spPr>
        <p:txBody>
          <a:bodyPr wrap="none">
            <a:spAutoFit/>
          </a:bodyPr>
          <a:lstStyle/>
          <a:p>
            <a:r>
              <a:rPr lang="zh-CN" altLang="en-US" dirty="0"/>
              <a:t>优利德</a:t>
            </a:r>
            <a:r>
              <a:rPr lang="en-US" altLang="zh-CN" dirty="0"/>
              <a:t>UT39A</a:t>
            </a:r>
            <a:endParaRPr lang="zh-CN" altLang="en-US" dirty="0"/>
          </a:p>
        </p:txBody>
      </p:sp>
    </p:spTree>
    <p:extLst>
      <p:ext uri="{BB962C8B-B14F-4D97-AF65-F5344CB8AC3E}">
        <p14:creationId xmlns:p14="http://schemas.microsoft.com/office/powerpoint/2010/main" val="228240199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725</TotalTime>
  <Words>2886</Words>
  <Application>Microsoft Office PowerPoint</Application>
  <PresentationFormat>全屏显示(4:3)</PresentationFormat>
  <Paragraphs>364</Paragraphs>
  <Slides>30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等线</vt:lpstr>
      <vt:lpstr>黑体</vt:lpstr>
      <vt:lpstr>楷体</vt:lpstr>
      <vt:lpstr>微软雅黑</vt:lpstr>
      <vt:lpstr>Arial</vt:lpstr>
      <vt:lpstr>Calibri</vt:lpstr>
      <vt:lpstr>Calibri Light</vt:lpstr>
      <vt:lpstr>Times New Roman</vt:lpstr>
      <vt:lpstr>Wingdings</vt:lpstr>
      <vt:lpstr>Office 主题​​</vt:lpstr>
      <vt:lpstr>基础实验部分  简单电学实验</vt:lpstr>
      <vt:lpstr>实验内容</vt:lpstr>
      <vt:lpstr>一.测量非线性元件的伏安曲线</vt:lpstr>
      <vt:lpstr>一.测量非线性元件的伏安曲线</vt:lpstr>
      <vt:lpstr>一.测量非线性元件的伏安曲线</vt:lpstr>
      <vt:lpstr>一.测量非线性元件的伏安曲线</vt:lpstr>
      <vt:lpstr>一.测量非线性元件的伏安曲线</vt:lpstr>
      <vt:lpstr>一.测量非线性元件的伏安曲线</vt:lpstr>
      <vt:lpstr>一.测量非线性元件的伏安曲线</vt:lpstr>
      <vt:lpstr>附录.万用表的使用</vt:lpstr>
      <vt:lpstr>附录.万用表的使用</vt:lpstr>
      <vt:lpstr>附录.万用表的使用</vt:lpstr>
      <vt:lpstr>PowerPoint 演示文稿</vt:lpstr>
      <vt:lpstr>附录.万用表的使用</vt:lpstr>
      <vt:lpstr>面包板使用介绍</vt:lpstr>
      <vt:lpstr>PowerPoint 演示文稿</vt:lpstr>
      <vt:lpstr>PowerPoint 演示文稿</vt:lpstr>
      <vt:lpstr>PowerPoint 演示文稿</vt:lpstr>
      <vt:lpstr>示例1</vt:lpstr>
      <vt:lpstr>示例2</vt:lpstr>
      <vt:lpstr>示例3</vt:lpstr>
      <vt:lpstr>示例4</vt:lpstr>
      <vt:lpstr>PowerPoint 演示文稿</vt:lpstr>
      <vt:lpstr>二.全波整流电路和电容</vt:lpstr>
      <vt:lpstr>二.全波整流电路和电容</vt:lpstr>
      <vt:lpstr>PowerPoint 演示文稿</vt:lpstr>
      <vt:lpstr>二.全波整流电路和电容</vt:lpstr>
      <vt:lpstr>二.全波整流电路和电容</vt:lpstr>
      <vt:lpstr>三.观测电容充放电现象</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张海龙</dc:creator>
  <cp:lastModifiedBy>Halo John</cp:lastModifiedBy>
  <cp:revision>193</cp:revision>
  <dcterms:created xsi:type="dcterms:W3CDTF">2022-04-21T04:54:13Z</dcterms:created>
  <dcterms:modified xsi:type="dcterms:W3CDTF">2023-09-24T01:12:43Z</dcterms:modified>
</cp:coreProperties>
</file>